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304" r:id="rId4"/>
    <p:sldId id="305" r:id="rId5"/>
    <p:sldId id="261" r:id="rId6"/>
    <p:sldId id="262" r:id="rId7"/>
    <p:sldId id="263" r:id="rId8"/>
    <p:sldId id="265" r:id="rId9"/>
    <p:sldId id="266" r:id="rId10"/>
    <p:sldId id="319" r:id="rId11"/>
    <p:sldId id="268" r:id="rId12"/>
    <p:sldId id="269" r:id="rId13"/>
    <p:sldId id="270" r:id="rId14"/>
    <p:sldId id="272" r:id="rId15"/>
    <p:sldId id="307" r:id="rId16"/>
    <p:sldId id="298" r:id="rId17"/>
    <p:sldId id="310" r:id="rId18"/>
    <p:sldId id="299" r:id="rId19"/>
    <p:sldId id="318" r:id="rId20"/>
    <p:sldId id="302" r:id="rId21"/>
    <p:sldId id="313" r:id="rId22"/>
    <p:sldId id="300" r:id="rId23"/>
    <p:sldId id="315" r:id="rId24"/>
    <p:sldId id="320" r:id="rId25"/>
    <p:sldId id="314" r:id="rId26"/>
    <p:sldId id="281" r:id="rId27"/>
    <p:sldId id="306" r:id="rId28"/>
  </p:sldIdLst>
  <p:sldSz cx="9144000" cy="5143500" type="screen16x9"/>
  <p:notesSz cx="7010400" cy="9296400"/>
  <p:embeddedFontLst>
    <p:embeddedFont>
      <p:font typeface="Calibri" panose="020F0502020204030204" pitchFamily="34" charset="0"/>
      <p:regular r:id="rId30"/>
      <p:bold r:id="rId31"/>
      <p:italic r:id="rId32"/>
      <p:boldItalic r:id="rId33"/>
    </p:embeddedFont>
    <p:embeddedFont>
      <p:font typeface="Corbel" panose="020B050302020402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56">
          <p15:clr>
            <a:srgbClr val="A4A3A4"/>
          </p15:clr>
        </p15:guide>
        <p15:guide id="3" orient="horz" pos="162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gTDuO/m6WEf7zkdNCGHN2/fSgDL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97"/>
    <p:restoredTop sz="86064"/>
  </p:normalViewPr>
  <p:slideViewPr>
    <p:cSldViewPr snapToGrid="0">
      <p:cViewPr varScale="1">
        <p:scale>
          <a:sx n="113" d="100"/>
          <a:sy n="113" d="100"/>
        </p:scale>
        <p:origin x="176" y="328"/>
      </p:cViewPr>
      <p:guideLst>
        <p:guide orient="horz" pos="2160"/>
        <p:guide pos="2856"/>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64"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4820"/>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1" name="Google Shape;71;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190" name="Google Shape;190;p1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265" name="Google Shape;265;p1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75" name="Google Shape;275;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69" name="Google Shape;269;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0803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1677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First, let me say a few words about Longsight. I was at Brandeis University previously for 12 years in an IT leadership role, and that institution never had a service provider like Longsight. We’re leaders in the Sakai Community, with 100 institutional clients, and a huge depth of expertise. Everyone on our team has 10+ years of experience working with Sakai, and several have been around since the beginning. I’m the new guy, with 4 years at Longsight. We’re also small, with minimal turnover. When you work with us, you know the name of everyone in the company, and we know your team. It’s unusual and unlike any other provider I’ve encountered.</a:t>
            </a:r>
            <a:endParaRPr/>
          </a:p>
          <a:p>
            <a:pPr marL="0" lvl="0" indent="0" algn="l" rtl="0">
              <a:lnSpc>
                <a:spcPct val="100000"/>
              </a:lnSpc>
              <a:spcBef>
                <a:spcPts val="0"/>
              </a:spcBef>
              <a:spcAft>
                <a:spcPts val="0"/>
              </a:spcAft>
              <a:buSzPts val="1400"/>
              <a:buNone/>
            </a:pPr>
            <a:r>
              <a:rPr lang="en-US"/>
              <a: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Leading Sakai commercial affiliates.</a:t>
            </a:r>
            <a:endParaRPr/>
          </a:p>
          <a:p>
            <a:pPr marL="457200" lvl="0" indent="-228600" algn="l" rtl="0">
              <a:lnSpc>
                <a:spcPct val="100000"/>
              </a:lnSpc>
              <a:spcBef>
                <a:spcPts val="0"/>
              </a:spcBef>
              <a:spcAft>
                <a:spcPts val="0"/>
              </a:spcAft>
              <a:buSzPts val="1400"/>
              <a:buNone/>
            </a:pPr>
            <a:r>
              <a:rPr lang="en-US"/>
              <a:t>Each active with Sakai since 2005. </a:t>
            </a:r>
            <a:endParaRPr/>
          </a:p>
          <a:p>
            <a:pPr marL="457200" lvl="0" indent="-228600" algn="l" rtl="0">
              <a:lnSpc>
                <a:spcPct val="100000"/>
              </a:lnSpc>
              <a:spcBef>
                <a:spcPts val="0"/>
              </a:spcBef>
              <a:spcAft>
                <a:spcPts val="0"/>
              </a:spcAft>
              <a:buSzPts val="1400"/>
              <a:buNone/>
            </a:pPr>
            <a:r>
              <a:rPr lang="en-US"/>
              <a:t>Collaborators since 2012.</a:t>
            </a:r>
            <a:endParaRPr/>
          </a:p>
          <a:p>
            <a:pPr marL="457200" lvl="0" indent="-228600" algn="l" rtl="0">
              <a:lnSpc>
                <a:spcPct val="100000"/>
              </a:lnSpc>
              <a:spcBef>
                <a:spcPts val="0"/>
              </a:spcBef>
              <a:spcAft>
                <a:spcPts val="0"/>
              </a:spcAft>
              <a:buSzPts val="1400"/>
              <a:buNone/>
            </a:pPr>
            <a:r>
              <a:rPr lang="en-US"/>
              <a:t>Together, host ~100 colleges and universities, </a:t>
            </a:r>
            <a:br>
              <a:rPr lang="en-US"/>
            </a:br>
            <a:r>
              <a:rPr lang="en-US"/>
              <a:t>including some similar in size to UCT.</a:t>
            </a:r>
            <a:endParaRPr/>
          </a:p>
          <a:p>
            <a:pPr marL="914400" lvl="1" indent="-228600" algn="l" rtl="0">
              <a:lnSpc>
                <a:spcPct val="100000"/>
              </a:lnSpc>
              <a:spcBef>
                <a:spcPts val="0"/>
              </a:spcBef>
              <a:spcAft>
                <a:spcPts val="0"/>
              </a:spcAft>
              <a:buSzPts val="1400"/>
              <a:buNone/>
            </a:pPr>
            <a:r>
              <a:rPr lang="en-US">
                <a:solidFill>
                  <a:schemeClr val="dk1"/>
                </a:solidFill>
              </a:rPr>
              <a:t>Hosting clients -- Longsight.</a:t>
            </a:r>
            <a:endParaRPr>
              <a:solidFill>
                <a:schemeClr val="dk1"/>
              </a:solidFill>
            </a:endParaRPr>
          </a:p>
          <a:p>
            <a:pPr marL="1371600" lvl="2" indent="-228600" algn="l" rtl="0">
              <a:lnSpc>
                <a:spcPct val="100000"/>
              </a:lnSpc>
              <a:spcBef>
                <a:spcPts val="0"/>
              </a:spcBef>
              <a:spcAft>
                <a:spcPts val="0"/>
              </a:spcAft>
              <a:buSzPts val="1400"/>
              <a:buNone/>
            </a:pPr>
            <a:r>
              <a:rPr lang="en-US">
                <a:solidFill>
                  <a:schemeClr val="dk1"/>
                </a:solidFill>
              </a:rPr>
              <a:t>Illinois State University. 21k students.</a:t>
            </a:r>
            <a:endParaRPr>
              <a:solidFill>
                <a:schemeClr val="dk1"/>
              </a:solidFill>
            </a:endParaRPr>
          </a:p>
          <a:p>
            <a:pPr marL="1371600" lvl="2" indent="-228600" algn="l" rtl="0">
              <a:lnSpc>
                <a:spcPct val="100000"/>
              </a:lnSpc>
              <a:spcBef>
                <a:spcPts val="0"/>
              </a:spcBef>
              <a:spcAft>
                <a:spcPts val="0"/>
              </a:spcAft>
              <a:buSzPts val="1400"/>
              <a:buNone/>
            </a:pPr>
            <a:r>
              <a:rPr lang="en-US">
                <a:solidFill>
                  <a:schemeClr val="dk1"/>
                </a:solidFill>
              </a:rPr>
              <a:t>Brock University. 19k students.</a:t>
            </a:r>
            <a:endParaRPr>
              <a:solidFill>
                <a:schemeClr val="dk1"/>
              </a:solidFill>
            </a:endParaRPr>
          </a:p>
          <a:p>
            <a:pPr marL="1371600" lvl="2" indent="-228600" algn="l" rtl="0">
              <a:lnSpc>
                <a:spcPct val="100000"/>
              </a:lnSpc>
              <a:spcBef>
                <a:spcPts val="0"/>
              </a:spcBef>
              <a:spcAft>
                <a:spcPts val="0"/>
              </a:spcAft>
              <a:buSzPts val="1400"/>
              <a:buNone/>
            </a:pPr>
            <a:r>
              <a:rPr lang="en-US">
                <a:solidFill>
                  <a:schemeClr val="dk1"/>
                </a:solidFill>
              </a:rPr>
              <a:t>Duke University. 15k students.</a:t>
            </a:r>
            <a:endParaRPr>
              <a:solidFill>
                <a:schemeClr val="dk1"/>
              </a:solidFill>
            </a:endParaRPr>
          </a:p>
          <a:p>
            <a:pPr marL="914400" lvl="1" indent="-228600" algn="l" rtl="0">
              <a:lnSpc>
                <a:spcPct val="100000"/>
              </a:lnSpc>
              <a:spcBef>
                <a:spcPts val="0"/>
              </a:spcBef>
              <a:spcAft>
                <a:spcPts val="0"/>
              </a:spcAft>
              <a:buSzPts val="1400"/>
              <a:buNone/>
            </a:pPr>
            <a:r>
              <a:rPr lang="en-US"/>
              <a:t>Integral part of Sakai Community.</a:t>
            </a:r>
            <a:endParaRPr/>
          </a:p>
          <a:p>
            <a:pPr marL="914400" lvl="1" indent="-228600" algn="l" rtl="0">
              <a:lnSpc>
                <a:spcPct val="100000"/>
              </a:lnSpc>
              <a:spcBef>
                <a:spcPts val="0"/>
              </a:spcBef>
              <a:spcAft>
                <a:spcPts val="0"/>
              </a:spcAft>
              <a:buSzPts val="1400"/>
              <a:buNone/>
            </a:pPr>
            <a:r>
              <a:rPr lang="en-US"/>
              <a:t>Nearly half of Sakai management team (PMC). </a:t>
            </a:r>
            <a:r>
              <a:rPr lang="en-US">
                <a:solidFill>
                  <a:schemeClr val="dk1"/>
                </a:solidFill>
              </a:rPr>
              <a:t>6 of 15 PMC member represented.</a:t>
            </a:r>
            <a:endParaRPr/>
          </a:p>
          <a:p>
            <a:pPr marL="914400" lvl="1" indent="-228600" algn="l" rtl="0">
              <a:lnSpc>
                <a:spcPct val="100000"/>
              </a:lnSpc>
              <a:spcBef>
                <a:spcPts val="0"/>
              </a:spcBef>
              <a:spcAft>
                <a:spcPts val="0"/>
              </a:spcAft>
              <a:buSzPts val="1400"/>
              <a:buNone/>
            </a:pPr>
            <a:r>
              <a:rPr lang="en-US"/>
              <a:t>Lead in key areas: Overall community alignment, Internationalization, Marketing, Product, Release, Security.</a:t>
            </a:r>
            <a:endParaRPr/>
          </a:p>
          <a:p>
            <a:pPr marL="457200" lvl="0" indent="-228600" algn="l" rtl="0">
              <a:lnSpc>
                <a:spcPct val="100000"/>
              </a:lnSpc>
              <a:spcBef>
                <a:spcPts val="0"/>
              </a:spcBef>
              <a:spcAft>
                <a:spcPts val="0"/>
              </a:spcAft>
              <a:buSzPts val="1400"/>
              <a:buNone/>
            </a:pPr>
            <a:r>
              <a:rPr lang="en-US"/>
              <a:t>Deep Sakai expertise &amp; functional knowledge.</a:t>
            </a:r>
            <a:endParaRPr/>
          </a:p>
          <a:p>
            <a:pPr marL="914400" lvl="1" indent="-228600" algn="l" rtl="0">
              <a:lnSpc>
                <a:spcPct val="100000"/>
              </a:lnSpc>
              <a:spcBef>
                <a:spcPts val="0"/>
              </a:spcBef>
              <a:spcAft>
                <a:spcPts val="0"/>
              </a:spcAft>
              <a:buSzPts val="1400"/>
              <a:buNone/>
            </a:pPr>
            <a:r>
              <a:rPr lang="en-US"/>
              <a:t>Combined: Many decades of Sakai experience.</a:t>
            </a:r>
            <a:endParaRPr/>
          </a:p>
          <a:p>
            <a:pPr marL="914400" lvl="1" indent="-228600" algn="l" rtl="0">
              <a:lnSpc>
                <a:spcPct val="100000"/>
              </a:lnSpc>
              <a:spcBef>
                <a:spcPts val="0"/>
              </a:spcBef>
              <a:spcAft>
                <a:spcPts val="0"/>
              </a:spcAft>
              <a:buSzPts val="1400"/>
              <a:buNone/>
            </a:pPr>
            <a:r>
              <a:rPr lang="en-US"/>
              <a:t>We’ve worked in higher education, </a:t>
            </a:r>
            <a:br>
              <a:rPr lang="en-US"/>
            </a:br>
            <a:r>
              <a:rPr lang="en-US"/>
              <a:t>so we understand your needs.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75" name="Google Shape;375;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68" name="Google Shape;68;p4: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1747635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8" name="Google Shape;78;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68" name="Google Shape;68;p4: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6" name="Google Shape;106;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8248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1" name="Google Shape;121;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31" name="Google Shape;131;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1" name="Google Shape;141;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dirty="0"/>
          </a:p>
        </p:txBody>
      </p:sp>
      <p:sp>
        <p:nvSpPr>
          <p:cNvPr id="187" name="Google Shape;187;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218" name="Google Shape;218;p10: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_Slide_03">
  <p:cSld name="Content_Slide_03">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43"/>
          <p:cNvSpPr txBox="1">
            <a:spLocks noGrp="1"/>
          </p:cNvSpPr>
          <p:nvPr>
            <p:ph type="body" idx="1"/>
          </p:nvPr>
        </p:nvSpPr>
        <p:spPr>
          <a:xfrm>
            <a:off x="497304" y="1203158"/>
            <a:ext cx="8125328" cy="3070018"/>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rgbClr val="789C4A"/>
              </a:buClr>
              <a:buSzPts val="3200"/>
              <a:buFont typeface="Arial"/>
              <a:buChar char="•"/>
              <a:defRPr sz="3200" b="0" i="0" u="none" strike="noStrike" cap="none">
                <a:solidFill>
                  <a:srgbClr val="524F4F"/>
                </a:solidFill>
                <a:latin typeface="Calibri"/>
                <a:ea typeface="Calibri"/>
                <a:cs typeface="Calibri"/>
                <a:sym typeface="Calibri"/>
              </a:defRPr>
            </a:lvl1pPr>
            <a:lvl2pPr marL="914400" marR="0" lvl="1" indent="-406400" algn="l" rtl="0">
              <a:lnSpc>
                <a:spcPct val="100000"/>
              </a:lnSpc>
              <a:spcBef>
                <a:spcPts val="560"/>
              </a:spcBef>
              <a:spcAft>
                <a:spcPts val="0"/>
              </a:spcAft>
              <a:buClr>
                <a:srgbClr val="789C4A"/>
              </a:buClr>
              <a:buSzPts val="2800"/>
              <a:buFont typeface="Arial"/>
              <a:buChar char="•"/>
              <a:defRPr sz="2800" b="0" i="0" u="none" strike="noStrike" cap="none">
                <a:solidFill>
                  <a:srgbClr val="524F4F"/>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789C4A"/>
              </a:buClr>
              <a:buSzPts val="2400"/>
              <a:buFont typeface="Arial"/>
              <a:buChar char="•"/>
              <a:defRPr sz="2400" b="0" i="0" u="none" strike="noStrike" cap="none">
                <a:solidFill>
                  <a:srgbClr val="524F4F"/>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4pPr>
            <a:lvl5pPr marL="2286000" marR="0" lvl="4"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title"/>
          </p:nvPr>
        </p:nvSpPr>
        <p:spPr>
          <a:xfrm>
            <a:off x="497304" y="250149"/>
            <a:ext cx="8125329" cy="857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3B71"/>
              </a:buClr>
              <a:buSzPts val="4000"/>
              <a:buFont typeface="Calibri"/>
              <a:buNone/>
              <a:defRPr sz="4000" b="0" i="0" u="none" strike="noStrike" cap="none">
                <a:solidFill>
                  <a:srgbClr val="003B7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_Slide_02">
  <p:cSld name="Content_Slide_02">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4"/>
          <p:cNvSpPr txBox="1">
            <a:spLocks noGrp="1"/>
          </p:cNvSpPr>
          <p:nvPr>
            <p:ph type="body" idx="1"/>
          </p:nvPr>
        </p:nvSpPr>
        <p:spPr>
          <a:xfrm>
            <a:off x="497305" y="1203158"/>
            <a:ext cx="6799966" cy="3159666"/>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rgbClr val="789C4A"/>
              </a:buClr>
              <a:buSzPts val="3200"/>
              <a:buFont typeface="Arial"/>
              <a:buChar char="•"/>
              <a:defRPr sz="3200" b="0" i="0" u="none" strike="noStrike" cap="none">
                <a:solidFill>
                  <a:srgbClr val="524F4F"/>
                </a:solidFill>
                <a:latin typeface="Calibri"/>
                <a:ea typeface="Calibri"/>
                <a:cs typeface="Calibri"/>
                <a:sym typeface="Calibri"/>
              </a:defRPr>
            </a:lvl1pPr>
            <a:lvl2pPr marL="914400" marR="0" lvl="1" indent="-406400" algn="l" rtl="0">
              <a:lnSpc>
                <a:spcPct val="100000"/>
              </a:lnSpc>
              <a:spcBef>
                <a:spcPts val="560"/>
              </a:spcBef>
              <a:spcAft>
                <a:spcPts val="0"/>
              </a:spcAft>
              <a:buClr>
                <a:srgbClr val="789C4A"/>
              </a:buClr>
              <a:buSzPts val="2800"/>
              <a:buFont typeface="Arial"/>
              <a:buChar char="•"/>
              <a:defRPr sz="2800" b="0" i="0" u="none" strike="noStrike" cap="none">
                <a:solidFill>
                  <a:srgbClr val="524F4F"/>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789C4A"/>
              </a:buClr>
              <a:buSzPts val="2400"/>
              <a:buFont typeface="Arial"/>
              <a:buChar char="•"/>
              <a:defRPr sz="2400" b="0" i="0" u="none" strike="noStrike" cap="none">
                <a:solidFill>
                  <a:srgbClr val="524F4F"/>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4pPr>
            <a:lvl5pPr marL="2286000" marR="0" lvl="4"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 name="Google Shape;15;p44"/>
          <p:cNvSpPr txBox="1">
            <a:spLocks noGrp="1"/>
          </p:cNvSpPr>
          <p:nvPr>
            <p:ph type="title"/>
          </p:nvPr>
        </p:nvSpPr>
        <p:spPr>
          <a:xfrm>
            <a:off x="497303" y="250149"/>
            <a:ext cx="6799967" cy="857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3B71"/>
              </a:buClr>
              <a:buSzPts val="4000"/>
              <a:buFont typeface="Calibri"/>
              <a:buNone/>
              <a:defRPr sz="4000" b="0" i="0" u="none" strike="noStrike" cap="none">
                <a:solidFill>
                  <a:srgbClr val="003B7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48"/>
          <p:cNvSpPr txBox="1">
            <a:spLocks noGrp="1"/>
          </p:cNvSpPr>
          <p:nvPr>
            <p:ph type="title"/>
          </p:nvPr>
        </p:nvSpPr>
        <p:spPr>
          <a:xfrm>
            <a:off x="311700" y="445025"/>
            <a:ext cx="8520525" cy="5726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 name="Google Shape;23;p48"/>
          <p:cNvSpPr txBox="1">
            <a:spLocks noGrp="1"/>
          </p:cNvSpPr>
          <p:nvPr>
            <p:ph type="sldNum" idx="12"/>
          </p:nvPr>
        </p:nvSpPr>
        <p:spPr>
          <a:xfrm>
            <a:off x="8472458" y="4663217"/>
            <a:ext cx="548775" cy="393525"/>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9"/>
          <p:cNvSpPr txBox="1">
            <a:spLocks noGrp="1"/>
          </p:cNvSpPr>
          <p:nvPr>
            <p:ph type="title"/>
          </p:nvPr>
        </p:nvSpPr>
        <p:spPr>
          <a:xfrm>
            <a:off x="311700" y="445025"/>
            <a:ext cx="8520525" cy="5726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p49"/>
          <p:cNvSpPr txBox="1">
            <a:spLocks noGrp="1"/>
          </p:cNvSpPr>
          <p:nvPr>
            <p:ph type="body" idx="1"/>
          </p:nvPr>
        </p:nvSpPr>
        <p:spPr>
          <a:xfrm>
            <a:off x="311700" y="1152475"/>
            <a:ext cx="8520525" cy="34164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750"/>
              </a:spcBef>
              <a:spcAft>
                <a:spcPts val="0"/>
              </a:spcAft>
              <a:buClr>
                <a:schemeClr val="dk1"/>
              </a:buClr>
              <a:buSzPts val="2800"/>
              <a:buFont typeface="Arial"/>
              <a:buChar char="•"/>
              <a:defRPr sz="1400" b="0" i="0" u="none" strike="noStrike" cap="none">
                <a:solidFill>
                  <a:schemeClr val="dk1"/>
                </a:solidFill>
                <a:latin typeface="Arial"/>
                <a:ea typeface="Arial"/>
                <a:cs typeface="Arial"/>
                <a:sym typeface="Arial"/>
              </a:defRPr>
            </a:lvl1pPr>
            <a:lvl2pPr marL="914400" marR="0" lvl="1" indent="-381000" algn="l" rtl="0">
              <a:lnSpc>
                <a:spcPct val="100000"/>
              </a:lnSpc>
              <a:spcBef>
                <a:spcPts val="375"/>
              </a:spcBef>
              <a:spcAft>
                <a:spcPts val="0"/>
              </a:spcAft>
              <a:buClr>
                <a:schemeClr val="dk1"/>
              </a:buClr>
              <a:buSzPts val="2400"/>
              <a:buFont typeface="Arial"/>
              <a:buChar char="•"/>
              <a:defRPr sz="1400" b="0" i="0" u="none" strike="noStrike" cap="none">
                <a:solidFill>
                  <a:schemeClr val="dk1"/>
                </a:solidFill>
                <a:latin typeface="Arial"/>
                <a:ea typeface="Arial"/>
                <a:cs typeface="Arial"/>
                <a:sym typeface="Arial"/>
              </a:defRPr>
            </a:lvl2pPr>
            <a:lvl3pPr marL="1371600" marR="0" lvl="2" indent="-355600" algn="l" rtl="0">
              <a:lnSpc>
                <a:spcPct val="100000"/>
              </a:lnSpc>
              <a:spcBef>
                <a:spcPts val="375"/>
              </a:spcBef>
              <a:spcAft>
                <a:spcPts val="0"/>
              </a:spcAft>
              <a:buClr>
                <a:schemeClr val="dk1"/>
              </a:buClr>
              <a:buSzPts val="2000"/>
              <a:buFont typeface="Arial"/>
              <a:buChar char="•"/>
              <a:defRPr sz="1400" b="0" i="0" u="none" strike="noStrike" cap="none">
                <a:solidFill>
                  <a:schemeClr val="dk1"/>
                </a:solidFill>
                <a:latin typeface="Arial"/>
                <a:ea typeface="Arial"/>
                <a:cs typeface="Arial"/>
                <a:sym typeface="Arial"/>
              </a:defRPr>
            </a:lvl3pPr>
            <a:lvl4pPr marL="1828800" marR="0" lvl="3" indent="-342900" algn="l" rtl="0">
              <a:lnSpc>
                <a:spcPct val="100000"/>
              </a:lnSpc>
              <a:spcBef>
                <a:spcPts val="375"/>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4pPr>
            <a:lvl5pPr marL="2286000" marR="0" lvl="4" indent="-342900" algn="l" rtl="0">
              <a:lnSpc>
                <a:spcPct val="100000"/>
              </a:lnSpc>
              <a:spcBef>
                <a:spcPts val="375"/>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100000"/>
              </a:lnSpc>
              <a:spcBef>
                <a:spcPts val="375"/>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6pPr>
            <a:lvl7pPr marL="3200400" marR="0" lvl="6" indent="-342900" algn="l" rtl="0">
              <a:lnSpc>
                <a:spcPct val="100000"/>
              </a:lnSpc>
              <a:spcBef>
                <a:spcPts val="375"/>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7pPr>
            <a:lvl8pPr marL="3657600" marR="0" lvl="7" indent="-342900" algn="l" rtl="0">
              <a:lnSpc>
                <a:spcPct val="100000"/>
              </a:lnSpc>
              <a:spcBef>
                <a:spcPts val="375"/>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8pPr>
            <a:lvl9pPr marL="4114800" marR="0" lvl="8" indent="-342900" algn="l" rtl="0">
              <a:lnSpc>
                <a:spcPct val="100000"/>
              </a:lnSpc>
              <a:spcBef>
                <a:spcPts val="375"/>
              </a:spcBef>
              <a:spcAft>
                <a:spcPts val="0"/>
              </a:spcAft>
              <a:buClr>
                <a:schemeClr val="dk1"/>
              </a:buClr>
              <a:buSzPts val="18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7" name="Google Shape;27;p49"/>
          <p:cNvSpPr txBox="1">
            <a:spLocks noGrp="1"/>
          </p:cNvSpPr>
          <p:nvPr>
            <p:ph type="sldNum" idx="12"/>
          </p:nvPr>
        </p:nvSpPr>
        <p:spPr>
          <a:xfrm>
            <a:off x="8472458" y="4663217"/>
            <a:ext cx="548775" cy="393525"/>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 You 01">
  <p:cSld name="Thank You 01">
    <p:spTree>
      <p:nvGrpSpPr>
        <p:cNvPr id="1" name="Shape 28"/>
        <p:cNvGrpSpPr/>
        <p:nvPr/>
      </p:nvGrpSpPr>
      <p:grpSpPr>
        <a:xfrm>
          <a:off x="0" y="0"/>
          <a:ext cx="0" cy="0"/>
          <a:chOff x="0" y="0"/>
          <a:chExt cx="0" cy="0"/>
        </a:xfrm>
      </p:grpSpPr>
      <p:sp>
        <p:nvSpPr>
          <p:cNvPr id="29" name="Google Shape;29;p50"/>
          <p:cNvSpPr txBox="1">
            <a:spLocks noGrp="1"/>
          </p:cNvSpPr>
          <p:nvPr>
            <p:ph type="subTitle" idx="1"/>
          </p:nvPr>
        </p:nvSpPr>
        <p:spPr>
          <a:xfrm>
            <a:off x="1065360" y="3295981"/>
            <a:ext cx="3405375" cy="3773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600"/>
              <a:buFont typeface="Arial"/>
              <a:buNone/>
              <a:defRPr sz="1200" b="0" i="0" u="none" strike="noStrike" cap="none">
                <a:solidFill>
                  <a:schemeClr val="dk1"/>
                </a:solidFill>
                <a:latin typeface="Arial"/>
                <a:ea typeface="Arial"/>
                <a:cs typeface="Arial"/>
                <a:sym typeface="Arial"/>
              </a:defRPr>
            </a:lvl1pPr>
            <a:lvl2pPr marR="0" lvl="1" algn="ctr" rtl="0">
              <a:lnSpc>
                <a:spcPct val="90000"/>
              </a:lnSpc>
              <a:spcBef>
                <a:spcPts val="375"/>
              </a:spcBef>
              <a:spcAft>
                <a:spcPts val="0"/>
              </a:spcAft>
              <a:buClr>
                <a:schemeClr val="dk1"/>
              </a:buClr>
              <a:buSzPts val="2000"/>
              <a:buFont typeface="Arial"/>
              <a:buNone/>
              <a:defRPr sz="1500" b="0" i="0" u="none" strike="noStrike" cap="none">
                <a:solidFill>
                  <a:srgbClr val="000000"/>
                </a:solidFill>
                <a:latin typeface="Arial"/>
                <a:ea typeface="Arial"/>
                <a:cs typeface="Arial"/>
                <a:sym typeface="Arial"/>
              </a:defRPr>
            </a:lvl2pPr>
            <a:lvl3pPr marR="0" lvl="2" algn="ctr" rtl="0">
              <a:lnSpc>
                <a:spcPct val="90000"/>
              </a:lnSpc>
              <a:spcBef>
                <a:spcPts val="375"/>
              </a:spcBef>
              <a:spcAft>
                <a:spcPts val="0"/>
              </a:spcAft>
              <a:buClr>
                <a:schemeClr val="dk1"/>
              </a:buClr>
              <a:buSzPts val="1800"/>
              <a:buFont typeface="Arial"/>
              <a:buNone/>
              <a:defRPr sz="1350" b="0" i="0" u="none" strike="noStrike" cap="none">
                <a:solidFill>
                  <a:srgbClr val="000000"/>
                </a:solidFill>
                <a:latin typeface="Arial"/>
                <a:ea typeface="Arial"/>
                <a:cs typeface="Arial"/>
                <a:sym typeface="Arial"/>
              </a:defRPr>
            </a:lvl3pPr>
            <a:lvl4pPr marR="0" lvl="3" algn="ctr" rtl="0">
              <a:lnSpc>
                <a:spcPct val="90000"/>
              </a:lnSpc>
              <a:spcBef>
                <a:spcPts val="375"/>
              </a:spcBef>
              <a:spcAft>
                <a:spcPts val="0"/>
              </a:spcAft>
              <a:buClr>
                <a:schemeClr val="dk1"/>
              </a:buClr>
              <a:buSzPts val="1600"/>
              <a:buFont typeface="Arial"/>
              <a:buNone/>
              <a:defRPr sz="1200" b="0" i="0" u="none" strike="noStrike" cap="none">
                <a:solidFill>
                  <a:srgbClr val="000000"/>
                </a:solidFill>
                <a:latin typeface="Arial"/>
                <a:ea typeface="Arial"/>
                <a:cs typeface="Arial"/>
                <a:sym typeface="Arial"/>
              </a:defRPr>
            </a:lvl4pPr>
            <a:lvl5pPr marR="0" lvl="4" algn="ctr" rtl="0">
              <a:lnSpc>
                <a:spcPct val="90000"/>
              </a:lnSpc>
              <a:spcBef>
                <a:spcPts val="375"/>
              </a:spcBef>
              <a:spcAft>
                <a:spcPts val="0"/>
              </a:spcAft>
              <a:buClr>
                <a:schemeClr val="dk1"/>
              </a:buClr>
              <a:buSzPts val="1600"/>
              <a:buFont typeface="Arial"/>
              <a:buNone/>
              <a:defRPr sz="1200" b="0" i="0" u="none" strike="noStrike" cap="none">
                <a:solidFill>
                  <a:srgbClr val="000000"/>
                </a:solidFill>
                <a:latin typeface="Arial"/>
                <a:ea typeface="Arial"/>
                <a:cs typeface="Arial"/>
                <a:sym typeface="Arial"/>
              </a:defRPr>
            </a:lvl5pPr>
            <a:lvl6pPr marR="0" lvl="5" algn="ctr" rtl="0">
              <a:lnSpc>
                <a:spcPct val="90000"/>
              </a:lnSpc>
              <a:spcBef>
                <a:spcPts val="375"/>
              </a:spcBef>
              <a:spcAft>
                <a:spcPts val="0"/>
              </a:spcAft>
              <a:buClr>
                <a:schemeClr val="dk1"/>
              </a:buClr>
              <a:buSzPts val="1600"/>
              <a:buFont typeface="Arial"/>
              <a:buNone/>
              <a:defRPr sz="1200" b="0" i="0" u="none" strike="noStrike" cap="none">
                <a:solidFill>
                  <a:srgbClr val="000000"/>
                </a:solidFill>
                <a:latin typeface="Arial"/>
                <a:ea typeface="Arial"/>
                <a:cs typeface="Arial"/>
                <a:sym typeface="Arial"/>
              </a:defRPr>
            </a:lvl6pPr>
            <a:lvl7pPr marR="0" lvl="6" algn="ctr" rtl="0">
              <a:lnSpc>
                <a:spcPct val="90000"/>
              </a:lnSpc>
              <a:spcBef>
                <a:spcPts val="375"/>
              </a:spcBef>
              <a:spcAft>
                <a:spcPts val="0"/>
              </a:spcAft>
              <a:buClr>
                <a:schemeClr val="dk1"/>
              </a:buClr>
              <a:buSzPts val="1600"/>
              <a:buFont typeface="Arial"/>
              <a:buNone/>
              <a:defRPr sz="1200" b="0" i="0" u="none" strike="noStrike" cap="none">
                <a:solidFill>
                  <a:srgbClr val="000000"/>
                </a:solidFill>
                <a:latin typeface="Arial"/>
                <a:ea typeface="Arial"/>
                <a:cs typeface="Arial"/>
                <a:sym typeface="Arial"/>
              </a:defRPr>
            </a:lvl7pPr>
            <a:lvl8pPr marR="0" lvl="7" algn="ctr" rtl="0">
              <a:lnSpc>
                <a:spcPct val="90000"/>
              </a:lnSpc>
              <a:spcBef>
                <a:spcPts val="375"/>
              </a:spcBef>
              <a:spcAft>
                <a:spcPts val="0"/>
              </a:spcAft>
              <a:buClr>
                <a:schemeClr val="dk1"/>
              </a:buClr>
              <a:buSzPts val="1600"/>
              <a:buFont typeface="Arial"/>
              <a:buNone/>
              <a:defRPr sz="1200" b="0" i="0" u="none" strike="noStrike" cap="none">
                <a:solidFill>
                  <a:srgbClr val="000000"/>
                </a:solidFill>
                <a:latin typeface="Arial"/>
                <a:ea typeface="Arial"/>
                <a:cs typeface="Arial"/>
                <a:sym typeface="Arial"/>
              </a:defRPr>
            </a:lvl8pPr>
            <a:lvl9pPr marR="0" lvl="8" algn="ctr" rtl="0">
              <a:lnSpc>
                <a:spcPct val="90000"/>
              </a:lnSpc>
              <a:spcBef>
                <a:spcPts val="375"/>
              </a:spcBef>
              <a:spcAft>
                <a:spcPts val="0"/>
              </a:spcAft>
              <a:buClr>
                <a:schemeClr val="dk1"/>
              </a:buClr>
              <a:buSzPts val="1600"/>
              <a:buFont typeface="Arial"/>
              <a:buNone/>
              <a:defRPr sz="1200" b="0" i="0" u="none" strike="noStrike" cap="none">
                <a:solidFill>
                  <a:srgbClr val="000000"/>
                </a:solidFill>
                <a:latin typeface="Arial"/>
                <a:ea typeface="Arial"/>
                <a:cs typeface="Arial"/>
                <a:sym typeface="Arial"/>
              </a:defRPr>
            </a:lvl9pPr>
          </a:lstStyle>
          <a:p>
            <a:endParaRPr/>
          </a:p>
        </p:txBody>
      </p:sp>
      <p:cxnSp>
        <p:nvCxnSpPr>
          <p:cNvPr id="30" name="Google Shape;30;p50"/>
          <p:cNvCxnSpPr/>
          <p:nvPr/>
        </p:nvCxnSpPr>
        <p:spPr>
          <a:xfrm>
            <a:off x="1123296" y="3232337"/>
            <a:ext cx="1899225" cy="0"/>
          </a:xfrm>
          <a:prstGeom prst="straightConnector1">
            <a:avLst/>
          </a:prstGeom>
          <a:noFill/>
          <a:ln w="9525" cap="flat" cmpd="sng">
            <a:solidFill>
              <a:schemeClr val="accent1"/>
            </a:solidFill>
            <a:prstDash val="solid"/>
            <a:miter lim="800000"/>
            <a:headEnd type="none" w="sm" len="sm"/>
            <a:tailEnd type="none" w="sm" len="sm"/>
          </a:ln>
        </p:spPr>
      </p:cxnSp>
      <p:sp>
        <p:nvSpPr>
          <p:cNvPr id="31" name="Google Shape;31;p50"/>
          <p:cNvSpPr txBox="1">
            <a:spLocks noGrp="1"/>
          </p:cNvSpPr>
          <p:nvPr>
            <p:ph type="body" idx="2"/>
          </p:nvPr>
        </p:nvSpPr>
        <p:spPr>
          <a:xfrm>
            <a:off x="1123297" y="3736969"/>
            <a:ext cx="6128550" cy="3773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600"/>
              <a:buFont typeface="Arial"/>
              <a:buNone/>
              <a:defRPr sz="1200" b="0" i="0" u="none" strike="noStrike" cap="none">
                <a:solidFill>
                  <a:srgbClr val="000000"/>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 name="Google Shape;32;p50"/>
          <p:cNvSpPr txBox="1">
            <a:spLocks noGrp="1"/>
          </p:cNvSpPr>
          <p:nvPr>
            <p:ph type="title"/>
          </p:nvPr>
        </p:nvSpPr>
        <p:spPr>
          <a:xfrm>
            <a:off x="928697" y="2571750"/>
            <a:ext cx="7682175" cy="488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accent1"/>
              </a:buClr>
              <a:buSzPts val="6000"/>
              <a:buFont typeface="Corbel"/>
              <a:buNone/>
              <a:defRPr sz="45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3" name="Google Shape;33;p50"/>
          <p:cNvPicPr preferRelativeResize="0"/>
          <p:nvPr/>
        </p:nvPicPr>
        <p:blipFill rotWithShape="1">
          <a:blip r:embed="rId2">
            <a:alphaModFix/>
          </a:blip>
          <a:srcRect/>
          <a:stretch/>
        </p:blipFill>
        <p:spPr>
          <a:xfrm>
            <a:off x="114300" y="114301"/>
            <a:ext cx="1285875" cy="335756"/>
          </a:xfrm>
          <a:prstGeom prst="rect">
            <a:avLst/>
          </a:prstGeom>
          <a:noFill/>
          <a:ln>
            <a:noFill/>
          </a:ln>
        </p:spPr>
      </p:pic>
      <p:sp>
        <p:nvSpPr>
          <p:cNvPr id="34" name="Google Shape;34;p50"/>
          <p:cNvSpPr txBox="1">
            <a:spLocks noGrp="1"/>
          </p:cNvSpPr>
          <p:nvPr>
            <p:ph type="sldNum" idx="12"/>
          </p:nvPr>
        </p:nvSpPr>
        <p:spPr>
          <a:xfrm>
            <a:off x="8556784" y="4749851"/>
            <a:ext cx="548775" cy="39375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1"/>
          <p:cNvSpPr txBox="1">
            <a:spLocks noGrp="1"/>
          </p:cNvSpPr>
          <p:nvPr>
            <p:ph type="title"/>
          </p:nvPr>
        </p:nvSpPr>
        <p:spPr>
          <a:xfrm>
            <a:off x="311700" y="445025"/>
            <a:ext cx="8520525" cy="5726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4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p51"/>
          <p:cNvSpPr txBox="1">
            <a:spLocks noGrp="1"/>
          </p:cNvSpPr>
          <p:nvPr>
            <p:ph type="body" idx="1"/>
          </p:nvPr>
        </p:nvSpPr>
        <p:spPr>
          <a:xfrm>
            <a:off x="311700" y="1152475"/>
            <a:ext cx="3999825" cy="3416400"/>
          </a:xfrm>
          <a:prstGeom prst="rect">
            <a:avLst/>
          </a:prstGeom>
          <a:noFill/>
          <a:ln>
            <a:noFill/>
          </a:ln>
        </p:spPr>
        <p:txBody>
          <a:bodyPr spcFirstLastPara="1" wrap="square" lIns="91425" tIns="45700" rIns="91425" bIns="45700" anchor="t" anchorCtr="0">
            <a:noAutofit/>
          </a:bodyPr>
          <a:lstStyle>
            <a:lvl1pPr marL="457200" marR="0" lvl="0" indent="-349250" algn="l" rtl="0">
              <a:lnSpc>
                <a:spcPct val="100000"/>
              </a:lnSpc>
              <a:spcBef>
                <a:spcPts val="750"/>
              </a:spcBef>
              <a:spcAft>
                <a:spcPts val="0"/>
              </a:spcAft>
              <a:buClr>
                <a:schemeClr val="dk1"/>
              </a:buClr>
              <a:buSzPts val="1900"/>
              <a:buFont typeface="Arial"/>
              <a:buChar char="•"/>
              <a:defRPr sz="1425" b="0" i="0" u="none" strike="noStrike" cap="none">
                <a:solidFill>
                  <a:schemeClr val="dk1"/>
                </a:solidFill>
                <a:latin typeface="Arial"/>
                <a:ea typeface="Arial"/>
                <a:cs typeface="Arial"/>
                <a:sym typeface="Arial"/>
              </a:defRPr>
            </a:lvl1pPr>
            <a:lvl2pPr marL="914400" marR="0" lvl="1"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371600" marR="0" lvl="2"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828800" marR="0" lvl="3"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2286000" marR="0" lvl="4"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743200" marR="0" lvl="5"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3200400" marR="0" lvl="6"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3657600" marR="0" lvl="7"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4114800" marR="0" lvl="8"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8" name="Google Shape;38;p51"/>
          <p:cNvSpPr txBox="1">
            <a:spLocks noGrp="1"/>
          </p:cNvSpPr>
          <p:nvPr>
            <p:ph type="body" idx="2"/>
          </p:nvPr>
        </p:nvSpPr>
        <p:spPr>
          <a:xfrm>
            <a:off x="4832400" y="1152475"/>
            <a:ext cx="3999825" cy="3416400"/>
          </a:xfrm>
          <a:prstGeom prst="rect">
            <a:avLst/>
          </a:prstGeom>
          <a:noFill/>
          <a:ln>
            <a:noFill/>
          </a:ln>
        </p:spPr>
        <p:txBody>
          <a:bodyPr spcFirstLastPara="1" wrap="square" lIns="91425" tIns="45700" rIns="91425" bIns="45700" anchor="t" anchorCtr="0">
            <a:noAutofit/>
          </a:bodyPr>
          <a:lstStyle>
            <a:lvl1pPr marL="457200" marR="0" lvl="0" indent="-349250" algn="l" rtl="0">
              <a:lnSpc>
                <a:spcPct val="100000"/>
              </a:lnSpc>
              <a:spcBef>
                <a:spcPts val="750"/>
              </a:spcBef>
              <a:spcAft>
                <a:spcPts val="0"/>
              </a:spcAft>
              <a:buClr>
                <a:schemeClr val="dk1"/>
              </a:buClr>
              <a:buSzPts val="1900"/>
              <a:buFont typeface="Arial"/>
              <a:buChar char="•"/>
              <a:defRPr sz="1425" b="0" i="0" u="none" strike="noStrike" cap="none">
                <a:solidFill>
                  <a:schemeClr val="dk1"/>
                </a:solidFill>
                <a:latin typeface="Arial"/>
                <a:ea typeface="Arial"/>
                <a:cs typeface="Arial"/>
                <a:sym typeface="Arial"/>
              </a:defRPr>
            </a:lvl1pPr>
            <a:lvl2pPr marL="914400" marR="0" lvl="1"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2pPr>
            <a:lvl3pPr marL="1371600" marR="0" lvl="2"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3pPr>
            <a:lvl4pPr marL="1828800" marR="0" lvl="3"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4pPr>
            <a:lvl5pPr marL="2286000" marR="0" lvl="4"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5pPr>
            <a:lvl6pPr marL="2743200" marR="0" lvl="5"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6pPr>
            <a:lvl7pPr marL="3200400" marR="0" lvl="6"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7pPr>
            <a:lvl8pPr marL="3657600" marR="0" lvl="7"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8pPr>
            <a:lvl9pPr marL="4114800" marR="0" lvl="8" indent="-330200" algn="l" rtl="0">
              <a:lnSpc>
                <a:spcPct val="100000"/>
              </a:lnSpc>
              <a:spcBef>
                <a:spcPts val="375"/>
              </a:spcBef>
              <a:spcAft>
                <a:spcPts val="0"/>
              </a:spcAft>
              <a:buClr>
                <a:schemeClr val="dk1"/>
              </a:buClr>
              <a:buSzPts val="1600"/>
              <a:buFont typeface="Arial"/>
              <a:buChar char="•"/>
              <a:defRPr sz="1200" b="0" i="0" u="none" strike="noStrike" cap="none">
                <a:solidFill>
                  <a:schemeClr val="dk1"/>
                </a:solidFill>
                <a:latin typeface="Arial"/>
                <a:ea typeface="Arial"/>
                <a:cs typeface="Arial"/>
                <a:sym typeface="Arial"/>
              </a:defRPr>
            </a:lvl9pPr>
          </a:lstStyle>
          <a:p>
            <a:endParaRPr/>
          </a:p>
        </p:txBody>
      </p:sp>
      <p:sp>
        <p:nvSpPr>
          <p:cNvPr id="39" name="Google Shape;39;p51"/>
          <p:cNvSpPr txBox="1">
            <a:spLocks noGrp="1"/>
          </p:cNvSpPr>
          <p:nvPr>
            <p:ph type="sldNum" idx="12"/>
          </p:nvPr>
        </p:nvSpPr>
        <p:spPr>
          <a:xfrm>
            <a:off x="8472458" y="4663217"/>
            <a:ext cx="548775" cy="393525"/>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45"/>
          <p:cNvSpPr txBox="1">
            <a:spLocks noGrp="1"/>
          </p:cNvSpPr>
          <p:nvPr>
            <p:ph type="sldNum" idx="12"/>
          </p:nvPr>
        </p:nvSpPr>
        <p:spPr>
          <a:xfrm>
            <a:off x="8472458" y="4663217"/>
            <a:ext cx="548775" cy="393525"/>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25"/>
              <a:buFont typeface="Arial"/>
              <a:buNone/>
              <a:defRPr sz="1425"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90024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wNQ0RGMhSBo?feature=oembed"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bit.ly/Sakai-Open-Roadma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9.jp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1"/>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pic>
        <p:nvPicPr>
          <p:cNvPr id="75" name="Google Shape;75;p1" descr="A screenshot of a computer&#10;&#10;Description automatically generated with low confidence"/>
          <p:cNvPicPr preferRelativeResize="0"/>
          <p:nvPr/>
        </p:nvPicPr>
        <p:blipFill rotWithShape="1">
          <a:blip r:embed="rId3">
            <a:alphaModFix/>
          </a:blip>
          <a:srcRect b="9660"/>
          <a:stretch/>
        </p:blipFill>
        <p:spPr>
          <a:xfrm>
            <a:off x="0" y="0"/>
            <a:ext cx="9144000" cy="46466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3A32-AB8E-704F-962A-12AD74C815F2}"/>
              </a:ext>
            </a:extLst>
          </p:cNvPr>
          <p:cNvSpPr>
            <a:spLocks noGrp="1"/>
          </p:cNvSpPr>
          <p:nvPr>
            <p:ph type="body" idx="1"/>
          </p:nvPr>
        </p:nvSpPr>
        <p:spPr/>
        <p:txBody>
          <a:bodyPr>
            <a:normAutofit fontScale="92500" lnSpcReduction="10000"/>
          </a:bodyPr>
          <a:lstStyle/>
          <a:p>
            <a:r>
              <a:rPr lang="en-US" dirty="0"/>
              <a:t>Gamified LMS</a:t>
            </a:r>
          </a:p>
          <a:p>
            <a:r>
              <a:rPr lang="en-US" dirty="0"/>
              <a:t>Max Privacy LMS</a:t>
            </a:r>
          </a:p>
          <a:p>
            <a:r>
              <a:rPr lang="en-US" dirty="0"/>
              <a:t>Coursera / edX</a:t>
            </a:r>
          </a:p>
          <a:p>
            <a:r>
              <a:rPr lang="en-US" dirty="0"/>
              <a:t>VR LMS</a:t>
            </a:r>
          </a:p>
          <a:p>
            <a:r>
              <a:rPr lang="en-US" dirty="0"/>
              <a:t>Scenario-based</a:t>
            </a:r>
          </a:p>
          <a:p>
            <a:r>
              <a:rPr lang="en-US" dirty="0"/>
              <a:t>Your "next" LMS</a:t>
            </a:r>
          </a:p>
        </p:txBody>
      </p:sp>
      <p:sp>
        <p:nvSpPr>
          <p:cNvPr id="192" name="Google Shape;192;p1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dirty="0"/>
              <a:t>A Pluggable 2025</a:t>
            </a:r>
            <a:endParaRPr dirty="0"/>
          </a:p>
        </p:txBody>
      </p:sp>
      <p:sp>
        <p:nvSpPr>
          <p:cNvPr id="193" name="Google Shape;193;p11"/>
          <p:cNvSpPr/>
          <p:nvPr/>
        </p:nvSpPr>
        <p:spPr>
          <a:xfrm>
            <a:off x="3348646" y="4754851"/>
            <a:ext cx="1097280" cy="27829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4" name="Google Shape;194;p11"/>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grpSp>
        <p:nvGrpSpPr>
          <p:cNvPr id="195" name="Google Shape;195;p11"/>
          <p:cNvGrpSpPr/>
          <p:nvPr/>
        </p:nvGrpSpPr>
        <p:grpSpPr>
          <a:xfrm>
            <a:off x="4715157" y="1436914"/>
            <a:ext cx="2582113" cy="2438587"/>
            <a:chOff x="2915874" y="613775"/>
            <a:chExt cx="5555500" cy="5246698"/>
          </a:xfrm>
        </p:grpSpPr>
        <p:sp>
          <p:nvSpPr>
            <p:cNvPr id="196" name="Google Shape;196;p11"/>
            <p:cNvSpPr/>
            <p:nvPr/>
          </p:nvSpPr>
          <p:spPr>
            <a:xfrm>
              <a:off x="4918469" y="2118080"/>
              <a:ext cx="1578364" cy="2621840"/>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650" b="0" i="0" u="none" strike="noStrike" cap="none" dirty="0">
                  <a:solidFill>
                    <a:srgbClr val="0070C0"/>
                  </a:solidFill>
                  <a:latin typeface="Arial"/>
                  <a:ea typeface="Arial"/>
                  <a:cs typeface="Arial"/>
                  <a:sym typeface="Arial"/>
                </a:rPr>
                <a:t>Launch</a:t>
              </a:r>
              <a:endParaRPr sz="6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650" b="0" i="0" u="none" strike="noStrike" cap="none" dirty="0">
                  <a:solidFill>
                    <a:schemeClr val="dk1"/>
                  </a:solidFill>
                  <a:latin typeface="Arial"/>
                  <a:ea typeface="Arial"/>
                  <a:cs typeface="Arial"/>
                  <a:sym typeface="Arial"/>
                </a:rPr>
                <a:t>Roster</a:t>
              </a:r>
              <a:endParaRPr sz="650" dirty="0"/>
            </a:p>
            <a:p>
              <a:pPr marL="0" marR="0" lvl="0" indent="0" algn="l" rtl="0">
                <a:lnSpc>
                  <a:spcPct val="100000"/>
                </a:lnSpc>
                <a:spcBef>
                  <a:spcPts val="0"/>
                </a:spcBef>
                <a:spcAft>
                  <a:spcPts val="0"/>
                </a:spcAft>
                <a:buNone/>
              </a:pPr>
              <a:r>
                <a:rPr lang="en-US" sz="650" b="0" i="0" u="none" strike="noStrike" cap="none" dirty="0">
                  <a:solidFill>
                    <a:schemeClr val="dk1"/>
                  </a:solidFill>
                  <a:latin typeface="Arial"/>
                  <a:ea typeface="Arial"/>
                  <a:cs typeface="Arial"/>
                  <a:sym typeface="Arial"/>
                </a:rPr>
                <a:t>Gradebook</a:t>
              </a:r>
              <a:endParaRPr sz="650" dirty="0"/>
            </a:p>
            <a:p>
              <a:pPr marL="0" marR="0" lvl="0" indent="0" algn="l" rtl="0">
                <a:lnSpc>
                  <a:spcPct val="100000"/>
                </a:lnSpc>
                <a:spcBef>
                  <a:spcPts val="0"/>
                </a:spcBef>
                <a:spcAft>
                  <a:spcPts val="0"/>
                </a:spcAft>
                <a:buNone/>
              </a:pPr>
              <a:r>
                <a:rPr lang="en-US" sz="650" b="0" i="0" u="none" strike="noStrike" cap="none" dirty="0">
                  <a:solidFill>
                    <a:schemeClr val="lt1"/>
                  </a:solidFill>
                  <a:latin typeface="Arial"/>
                  <a:ea typeface="Arial"/>
                  <a:cs typeface="Arial"/>
                  <a:sym typeface="Arial"/>
                </a:rPr>
                <a:t>  </a:t>
              </a:r>
              <a:r>
                <a:rPr lang="en-US" sz="650" b="0" i="0" u="none" strike="noStrike" cap="none" dirty="0">
                  <a:solidFill>
                    <a:srgbClr val="FF0000"/>
                  </a:solidFill>
                  <a:latin typeface="Arial"/>
                  <a:ea typeface="Arial"/>
                  <a:cs typeface="Arial"/>
                  <a:sym typeface="Arial"/>
                </a:rPr>
                <a:t>Reflection</a:t>
              </a:r>
              <a:endParaRPr sz="650" dirty="0"/>
            </a:p>
            <a:p>
              <a:pPr marL="0" marR="0" lvl="0" indent="0" algn="l" rtl="0">
                <a:lnSpc>
                  <a:spcPct val="100000"/>
                </a:lnSpc>
                <a:spcBef>
                  <a:spcPts val="0"/>
                </a:spcBef>
                <a:spcAft>
                  <a:spcPts val="0"/>
                </a:spcAft>
                <a:buNone/>
              </a:pPr>
              <a:r>
                <a:rPr lang="en-US" sz="650" b="0" i="0" u="none" strike="noStrike" cap="none" dirty="0">
                  <a:solidFill>
                    <a:srgbClr val="FF0000"/>
                  </a:solidFill>
                  <a:latin typeface="Arial"/>
                  <a:ea typeface="Arial"/>
                  <a:cs typeface="Arial"/>
                  <a:sym typeface="Arial"/>
                </a:rPr>
                <a:t>  Essay</a:t>
              </a:r>
              <a:endParaRPr sz="650" dirty="0"/>
            </a:p>
            <a:p>
              <a:pPr marL="0" marR="0" lvl="0" indent="0" algn="l" rtl="0">
                <a:lnSpc>
                  <a:spcPct val="100000"/>
                </a:lnSpc>
                <a:spcBef>
                  <a:spcPts val="0"/>
                </a:spcBef>
                <a:spcAft>
                  <a:spcPts val="0"/>
                </a:spcAft>
                <a:buNone/>
              </a:pPr>
              <a:r>
                <a:rPr lang="en-US" sz="650" b="0" i="0" u="none" strike="noStrike" cap="none" dirty="0">
                  <a:solidFill>
                    <a:srgbClr val="FF0000"/>
                  </a:solidFill>
                  <a:latin typeface="Arial"/>
                  <a:ea typeface="Arial"/>
                  <a:cs typeface="Arial"/>
                  <a:sym typeface="Arial"/>
                </a:rPr>
                <a:t>  Drop Box</a:t>
              </a:r>
              <a:endParaRPr sz="650" dirty="0"/>
            </a:p>
            <a:p>
              <a:pPr marL="0" marR="0" lvl="0" indent="0" algn="l" rtl="0">
                <a:lnSpc>
                  <a:spcPct val="100000"/>
                </a:lnSpc>
                <a:spcBef>
                  <a:spcPts val="0"/>
                </a:spcBef>
                <a:spcAft>
                  <a:spcPts val="0"/>
                </a:spcAft>
                <a:buNone/>
              </a:pPr>
              <a:r>
                <a:rPr lang="en-US" sz="650" b="0" i="0" u="none" strike="noStrike" cap="none" dirty="0">
                  <a:solidFill>
                    <a:srgbClr val="FF0000"/>
                  </a:solidFill>
                  <a:latin typeface="Arial"/>
                  <a:ea typeface="Arial"/>
                  <a:cs typeface="Arial"/>
                  <a:sym typeface="Arial"/>
                </a:rPr>
                <a:t>  Summative</a:t>
              </a:r>
              <a:endParaRPr sz="650" dirty="0"/>
            </a:p>
            <a:p>
              <a:pPr marL="0" marR="0" lvl="0" indent="0" algn="l" rtl="0">
                <a:lnSpc>
                  <a:spcPct val="100000"/>
                </a:lnSpc>
                <a:spcBef>
                  <a:spcPts val="0"/>
                </a:spcBef>
                <a:spcAft>
                  <a:spcPts val="0"/>
                </a:spcAft>
                <a:buNone/>
              </a:pPr>
              <a:r>
                <a:rPr lang="en-US" sz="650" b="0" i="0" u="none" strike="noStrike" cap="none" dirty="0">
                  <a:solidFill>
                    <a:srgbClr val="FF0000"/>
                  </a:solidFill>
                  <a:latin typeface="Arial"/>
                  <a:ea typeface="Arial"/>
                  <a:cs typeface="Arial"/>
                  <a:sym typeface="Arial"/>
                </a:rPr>
                <a:t>  Must Watch</a:t>
              </a:r>
              <a:endParaRPr sz="650" dirty="0"/>
            </a:p>
            <a:p>
              <a:pPr marL="0" marR="0" lvl="0" indent="0" algn="l" rtl="0">
                <a:lnSpc>
                  <a:spcPct val="100000"/>
                </a:lnSpc>
                <a:spcBef>
                  <a:spcPts val="0"/>
                </a:spcBef>
                <a:spcAft>
                  <a:spcPts val="0"/>
                </a:spcAft>
                <a:buNone/>
              </a:pPr>
              <a:r>
                <a:rPr lang="en-US" sz="650" b="0" i="0" u="none" strike="noStrike" cap="none" dirty="0">
                  <a:solidFill>
                    <a:srgbClr val="FF0000"/>
                  </a:solidFill>
                  <a:latin typeface="Arial"/>
                  <a:ea typeface="Arial"/>
                  <a:cs typeface="Arial"/>
                  <a:sym typeface="Arial"/>
                </a:rPr>
                <a:t>  Exercise</a:t>
              </a:r>
              <a:endParaRPr sz="650" dirty="0"/>
            </a:p>
          </p:txBody>
        </p:sp>
        <p:sp>
          <p:nvSpPr>
            <p:cNvPr id="197" name="Google Shape;197;p11"/>
            <p:cNvSpPr/>
            <p:nvPr/>
          </p:nvSpPr>
          <p:spPr>
            <a:xfrm>
              <a:off x="5033573" y="613775"/>
              <a:ext cx="1294441" cy="1034304"/>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SIS</a:t>
              </a:r>
              <a:endParaRPr sz="650"/>
            </a:p>
          </p:txBody>
        </p:sp>
        <p:sp>
          <p:nvSpPr>
            <p:cNvPr id="198" name="Google Shape;198;p11"/>
            <p:cNvSpPr/>
            <p:nvPr/>
          </p:nvSpPr>
          <p:spPr>
            <a:xfrm>
              <a:off x="6893010" y="211808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Virtual</a:t>
              </a:r>
              <a:endParaRPr sz="650"/>
            </a:p>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Reality</a:t>
              </a:r>
              <a:endParaRPr sz="650"/>
            </a:p>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LMS</a:t>
              </a:r>
              <a:endParaRPr sz="650" b="0" i="0" u="none" strike="noStrike" cap="none">
                <a:solidFill>
                  <a:srgbClr val="0070C0"/>
                </a:solidFill>
                <a:latin typeface="Arial"/>
                <a:ea typeface="Arial"/>
                <a:cs typeface="Arial"/>
                <a:sym typeface="Arial"/>
              </a:endParaRPr>
            </a:p>
          </p:txBody>
        </p:sp>
        <p:sp>
          <p:nvSpPr>
            <p:cNvPr id="199" name="Google Shape;199;p11"/>
            <p:cNvSpPr/>
            <p:nvPr/>
          </p:nvSpPr>
          <p:spPr>
            <a:xfrm>
              <a:off x="2915874" y="217954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Gamified</a:t>
              </a:r>
              <a:endParaRPr sz="650"/>
            </a:p>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LMS</a:t>
              </a:r>
              <a:endParaRPr sz="650" b="0" i="0" u="none" strike="noStrike" cap="none">
                <a:solidFill>
                  <a:srgbClr val="0070C0"/>
                </a:solidFill>
                <a:latin typeface="Arial"/>
                <a:ea typeface="Arial"/>
                <a:cs typeface="Arial"/>
                <a:sym typeface="Arial"/>
              </a:endParaRPr>
            </a:p>
          </p:txBody>
        </p:sp>
        <p:sp>
          <p:nvSpPr>
            <p:cNvPr id="200" name="Google Shape;200;p11"/>
            <p:cNvSpPr/>
            <p:nvPr/>
          </p:nvSpPr>
          <p:spPr>
            <a:xfrm>
              <a:off x="5517433" y="1648079"/>
              <a:ext cx="294644" cy="470001"/>
            </a:xfrm>
            <a:prstGeom prst="upDownArrow">
              <a:avLst>
                <a:gd name="adj1" fmla="val 50000"/>
                <a:gd name="adj2" fmla="val 50000"/>
              </a:avLst>
            </a:prstGeom>
            <a:solidFill>
              <a:schemeClr val="accent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50" b="0" i="0" u="none" strike="noStrike" cap="none">
                <a:solidFill>
                  <a:schemeClr val="lt1"/>
                </a:solidFill>
                <a:latin typeface="Arial"/>
                <a:ea typeface="Arial"/>
                <a:cs typeface="Arial"/>
                <a:sym typeface="Arial"/>
              </a:endParaRPr>
            </a:p>
          </p:txBody>
        </p:sp>
        <p:sp>
          <p:nvSpPr>
            <p:cNvPr id="201" name="Google Shape;201;p11"/>
            <p:cNvSpPr/>
            <p:nvPr/>
          </p:nvSpPr>
          <p:spPr>
            <a:xfrm>
              <a:off x="6893010" y="3474935"/>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Scenario-based</a:t>
              </a:r>
              <a:endParaRPr sz="650"/>
            </a:p>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LMS</a:t>
              </a:r>
              <a:endParaRPr sz="650" b="0" i="0" u="none" strike="noStrike" cap="none">
                <a:solidFill>
                  <a:srgbClr val="0070C0"/>
                </a:solidFill>
                <a:latin typeface="Arial"/>
                <a:ea typeface="Arial"/>
                <a:cs typeface="Arial"/>
                <a:sym typeface="Arial"/>
              </a:endParaRPr>
            </a:p>
          </p:txBody>
        </p:sp>
        <p:sp>
          <p:nvSpPr>
            <p:cNvPr id="202" name="Google Shape;202;p11"/>
            <p:cNvSpPr/>
            <p:nvPr/>
          </p:nvSpPr>
          <p:spPr>
            <a:xfrm>
              <a:off x="2915874" y="349046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Locally hosted</a:t>
              </a:r>
              <a:endParaRPr sz="650"/>
            </a:p>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Max Privacy LMS</a:t>
              </a:r>
              <a:endParaRPr sz="650" b="0" i="0" u="none" strike="noStrike" cap="none">
                <a:solidFill>
                  <a:srgbClr val="0070C0"/>
                </a:solidFill>
                <a:latin typeface="Arial"/>
                <a:ea typeface="Arial"/>
                <a:cs typeface="Arial"/>
                <a:sym typeface="Arial"/>
              </a:endParaRPr>
            </a:p>
          </p:txBody>
        </p:sp>
        <p:sp>
          <p:nvSpPr>
            <p:cNvPr id="203" name="Google Shape;203;p11"/>
            <p:cNvSpPr/>
            <p:nvPr/>
          </p:nvSpPr>
          <p:spPr>
            <a:xfrm>
              <a:off x="2915874" y="480138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Coursera</a:t>
              </a:r>
              <a:endParaRPr sz="650"/>
            </a:p>
          </p:txBody>
        </p:sp>
        <p:sp>
          <p:nvSpPr>
            <p:cNvPr id="204" name="Google Shape;204;p11"/>
            <p:cNvSpPr/>
            <p:nvPr/>
          </p:nvSpPr>
          <p:spPr>
            <a:xfrm>
              <a:off x="6893010" y="4831789"/>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An LMS</a:t>
              </a:r>
              <a:endParaRPr sz="650"/>
            </a:p>
            <a:p>
              <a:pPr marL="0" marR="0" lvl="0" indent="0" algn="l" rtl="0">
                <a:lnSpc>
                  <a:spcPct val="100000"/>
                </a:lnSpc>
                <a:spcBef>
                  <a:spcPts val="0"/>
                </a:spcBef>
                <a:spcAft>
                  <a:spcPts val="0"/>
                </a:spcAft>
                <a:buNone/>
              </a:pPr>
              <a:r>
                <a:rPr lang="en-US" sz="650" b="0" i="0" u="none" strike="noStrike" cap="none">
                  <a:solidFill>
                    <a:schemeClr val="dk1"/>
                  </a:solidFill>
                  <a:latin typeface="Arial"/>
                  <a:ea typeface="Arial"/>
                  <a:cs typeface="Arial"/>
                  <a:sym typeface="Arial"/>
                </a:rPr>
                <a:t>Pilot</a:t>
              </a:r>
              <a:endParaRPr sz="650"/>
            </a:p>
          </p:txBody>
        </p:sp>
        <p:sp>
          <p:nvSpPr>
            <p:cNvPr id="205" name="Google Shape;205;p11"/>
            <p:cNvSpPr/>
            <p:nvPr/>
          </p:nvSpPr>
          <p:spPr>
            <a:xfrm>
              <a:off x="4507510" y="2179540"/>
              <a:ext cx="398944" cy="365052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L</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T</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I</a:t>
              </a:r>
              <a:br>
                <a:rPr lang="en-US" sz="650" b="0" i="0" u="none" strike="noStrike" cap="none">
                  <a:solidFill>
                    <a:srgbClr val="0070C0"/>
                  </a:solidFill>
                  <a:latin typeface="Arial"/>
                  <a:ea typeface="Arial"/>
                  <a:cs typeface="Arial"/>
                  <a:sym typeface="Arial"/>
                </a:rPr>
              </a:br>
              <a:endParaRPr sz="65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A</a:t>
              </a:r>
              <a:endParaRPr sz="650"/>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D</a:t>
              </a:r>
              <a:endParaRPr sz="650"/>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V</a:t>
              </a:r>
              <a:endParaRPr sz="650"/>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A</a:t>
              </a:r>
              <a:endParaRPr sz="650"/>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N</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T</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A</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G</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E</a:t>
              </a:r>
              <a:endParaRPr sz="650"/>
            </a:p>
          </p:txBody>
        </p:sp>
        <p:sp>
          <p:nvSpPr>
            <p:cNvPr id="206" name="Google Shape;206;p11"/>
            <p:cNvSpPr/>
            <p:nvPr/>
          </p:nvSpPr>
          <p:spPr>
            <a:xfrm>
              <a:off x="6503264" y="2164015"/>
              <a:ext cx="398944" cy="365052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L</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T</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I</a:t>
              </a:r>
              <a:br>
                <a:rPr lang="en-US" sz="650" b="0" i="0" u="none" strike="noStrike" cap="none">
                  <a:solidFill>
                    <a:srgbClr val="0070C0"/>
                  </a:solidFill>
                  <a:latin typeface="Arial"/>
                  <a:ea typeface="Arial"/>
                  <a:cs typeface="Arial"/>
                  <a:sym typeface="Arial"/>
                </a:rPr>
              </a:br>
              <a:endParaRPr sz="65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A</a:t>
              </a:r>
              <a:endParaRPr sz="650"/>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D</a:t>
              </a:r>
              <a:endParaRPr sz="650"/>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V</a:t>
              </a:r>
              <a:endParaRPr sz="650"/>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A</a:t>
              </a:r>
              <a:endParaRPr sz="650"/>
            </a:p>
            <a:p>
              <a:pPr marL="0" marR="0" lvl="0" indent="0" algn="ctr" rtl="0">
                <a:lnSpc>
                  <a:spcPct val="100000"/>
                </a:lnSpc>
                <a:spcBef>
                  <a:spcPts val="0"/>
                </a:spcBef>
                <a:spcAft>
                  <a:spcPts val="0"/>
                </a:spcAft>
                <a:buNone/>
              </a:pPr>
              <a:r>
                <a:rPr lang="en-US" sz="650" b="0" i="0" u="none" strike="noStrike" cap="none">
                  <a:solidFill>
                    <a:srgbClr val="0070C0"/>
                  </a:solidFill>
                  <a:latin typeface="Arial"/>
                  <a:ea typeface="Arial"/>
                  <a:cs typeface="Arial"/>
                  <a:sym typeface="Arial"/>
                </a:rPr>
                <a:t>N</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T</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A</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G</a:t>
              </a:r>
              <a:br>
                <a:rPr lang="en-US" sz="650" b="0" i="0" u="none" strike="noStrike" cap="none">
                  <a:solidFill>
                    <a:srgbClr val="0070C0"/>
                  </a:solidFill>
                  <a:latin typeface="Arial"/>
                  <a:ea typeface="Arial"/>
                  <a:cs typeface="Arial"/>
                  <a:sym typeface="Arial"/>
                </a:rPr>
              </a:br>
              <a:r>
                <a:rPr lang="en-US" sz="650" b="0" i="0" u="none" strike="noStrike" cap="none">
                  <a:solidFill>
                    <a:srgbClr val="0070C0"/>
                  </a:solidFill>
                  <a:latin typeface="Arial"/>
                  <a:ea typeface="Arial"/>
                  <a:cs typeface="Arial"/>
                  <a:sym typeface="Arial"/>
                </a:rPr>
                <a:t>E</a:t>
              </a:r>
              <a:endParaRPr sz="65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12"/>
          <p:cNvPicPr preferRelativeResize="0"/>
          <p:nvPr/>
        </p:nvPicPr>
        <p:blipFill rotWithShape="1">
          <a:blip r:embed="rId3">
            <a:alphaModFix/>
          </a:blip>
          <a:srcRect r="24640"/>
          <a:stretch/>
        </p:blipFill>
        <p:spPr>
          <a:xfrm>
            <a:off x="0" y="0"/>
            <a:ext cx="9144000" cy="4670115"/>
          </a:xfrm>
          <a:prstGeom prst="rect">
            <a:avLst/>
          </a:prstGeom>
          <a:noFill/>
          <a:ln>
            <a:noFill/>
          </a:ln>
        </p:spPr>
      </p:pic>
      <p:sp>
        <p:nvSpPr>
          <p:cNvPr id="257" name="Google Shape;257;p12"/>
          <p:cNvSpPr/>
          <p:nvPr/>
        </p:nvSpPr>
        <p:spPr>
          <a:xfrm>
            <a:off x="3870" y="0"/>
            <a:ext cx="9144000" cy="4686017"/>
          </a:xfrm>
          <a:prstGeom prst="rect">
            <a:avLst/>
          </a:prstGeom>
          <a:solidFill>
            <a:schemeClr val="l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258" name="Google Shape;258;p12"/>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12"/>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
        <p:nvSpPr>
          <p:cNvPr id="260" name="Google Shape;260;p12"/>
          <p:cNvSpPr txBox="1">
            <a:spLocks noGrp="1"/>
          </p:cNvSpPr>
          <p:nvPr>
            <p:ph type="title"/>
          </p:nvPr>
        </p:nvSpPr>
        <p:spPr>
          <a:xfrm>
            <a:off x="497304" y="250149"/>
            <a:ext cx="8125329" cy="85725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a:t>LMS Squid Diagram 2021</a:t>
            </a:r>
            <a:endParaRPr/>
          </a:p>
        </p:txBody>
      </p:sp>
      <p:pic>
        <p:nvPicPr>
          <p:cNvPr id="261" name="Google Shape;261;p12" descr="Chart&#10;&#10;Description automatically generated"/>
          <p:cNvPicPr preferRelativeResize="0"/>
          <p:nvPr/>
        </p:nvPicPr>
        <p:blipFill rotWithShape="1">
          <a:blip r:embed="rId4">
            <a:alphaModFix/>
          </a:blip>
          <a:srcRect/>
          <a:stretch/>
        </p:blipFill>
        <p:spPr>
          <a:xfrm>
            <a:off x="1356264" y="298946"/>
            <a:ext cx="6320154" cy="41122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497303" y="250149"/>
            <a:ext cx="6799967" cy="8572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a:t>SakaiLMS.org R/D Impact</a:t>
            </a:r>
            <a:endParaRPr/>
          </a:p>
        </p:txBody>
      </p:sp>
      <p:sp>
        <p:nvSpPr>
          <p:cNvPr id="268" name="Google Shape;268;p13"/>
          <p:cNvSpPr txBox="1">
            <a:spLocks noGrp="1"/>
          </p:cNvSpPr>
          <p:nvPr>
            <p:ph type="body" idx="1"/>
          </p:nvPr>
        </p:nvSpPr>
        <p:spPr>
          <a:xfrm>
            <a:off x="497305" y="1203158"/>
            <a:ext cx="4213488" cy="3159666"/>
          </a:xfrm>
          <a:prstGeom prst="rect">
            <a:avLst/>
          </a:prstGeom>
          <a:noFill/>
          <a:ln>
            <a:noFill/>
          </a:ln>
        </p:spPr>
        <p:txBody>
          <a:bodyPr spcFirstLastPara="1" wrap="square" lIns="91425" tIns="45700" rIns="91425" bIns="45700" anchor="t" anchorCtr="0">
            <a:noAutofit/>
          </a:bodyPr>
          <a:lstStyle/>
          <a:p>
            <a:pPr marL="342900" lvl="0" indent="-139700" algn="l" rtl="0">
              <a:lnSpc>
                <a:spcPct val="100000"/>
              </a:lnSpc>
              <a:spcBef>
                <a:spcPts val="0"/>
              </a:spcBef>
              <a:spcAft>
                <a:spcPts val="0"/>
              </a:spcAft>
              <a:buClr>
                <a:srgbClr val="789C4A"/>
              </a:buClr>
              <a:buSzPts val="3200"/>
              <a:buFont typeface="Arial"/>
              <a:buNone/>
            </a:pPr>
            <a:r>
              <a:rPr lang="en-US" sz="2000"/>
              <a:t>Founded </a:t>
            </a:r>
            <a:r>
              <a:rPr lang="en-US" sz="2000" u="sng">
                <a:solidFill>
                  <a:srgbClr val="203E52"/>
                </a:solidFill>
              </a:rPr>
              <a:t>IMS Learning Tools Interoperability </a:t>
            </a:r>
            <a:r>
              <a:rPr lang="en-US" sz="2000"/>
              <a:t>WG in 2005</a:t>
            </a:r>
            <a:endParaRPr/>
          </a:p>
          <a:p>
            <a:pPr marL="342900" lvl="0" indent="-139700" algn="l" rtl="0">
              <a:lnSpc>
                <a:spcPct val="100000"/>
              </a:lnSpc>
              <a:spcBef>
                <a:spcPts val="0"/>
              </a:spcBef>
              <a:spcAft>
                <a:spcPts val="0"/>
              </a:spcAft>
              <a:buSzPts val="3200"/>
              <a:buNone/>
            </a:pPr>
            <a:r>
              <a:rPr lang="en-US" sz="2000"/>
              <a:t>Founded </a:t>
            </a:r>
            <a:r>
              <a:rPr lang="en-US" sz="2000" u="sng">
                <a:solidFill>
                  <a:srgbClr val="203E52"/>
                </a:solidFill>
              </a:rPr>
              <a:t>IMS Common Cartridge </a:t>
            </a:r>
            <a:r>
              <a:rPr lang="en-US" sz="2000">
                <a:solidFill>
                  <a:srgbClr val="203E52"/>
                </a:solidFill>
              </a:rPr>
              <a:t>WG</a:t>
            </a:r>
            <a:r>
              <a:rPr lang="en-US" sz="2000"/>
              <a:t> in 2006</a:t>
            </a:r>
            <a:endParaRPr/>
          </a:p>
          <a:p>
            <a:pPr marL="342900" lvl="0" indent="-139700" algn="l" rtl="0">
              <a:lnSpc>
                <a:spcPct val="100000"/>
              </a:lnSpc>
              <a:spcBef>
                <a:spcPts val="0"/>
              </a:spcBef>
              <a:spcAft>
                <a:spcPts val="0"/>
              </a:spcAft>
              <a:buSzPts val="3200"/>
              <a:buNone/>
            </a:pPr>
            <a:r>
              <a:rPr lang="en-US" sz="2000"/>
              <a:t>Provides </a:t>
            </a:r>
            <a:r>
              <a:rPr lang="en-US" sz="2000" u="sng">
                <a:solidFill>
                  <a:srgbClr val="203E52"/>
                </a:solidFill>
              </a:rPr>
              <a:t>open-source</a:t>
            </a:r>
            <a:r>
              <a:rPr lang="en-US" sz="2000">
                <a:solidFill>
                  <a:srgbClr val="203E52"/>
                </a:solidFill>
              </a:rPr>
              <a:t> </a:t>
            </a:r>
            <a:r>
              <a:rPr lang="en-US" sz="2000"/>
              <a:t>reference implementations</a:t>
            </a:r>
            <a:endParaRPr/>
          </a:p>
          <a:p>
            <a:pPr marL="342900" lvl="0" indent="-139700" algn="l" rtl="0">
              <a:lnSpc>
                <a:spcPct val="100000"/>
              </a:lnSpc>
              <a:spcBef>
                <a:spcPts val="0"/>
              </a:spcBef>
              <a:spcAft>
                <a:spcPts val="0"/>
              </a:spcAft>
              <a:buSzPts val="3200"/>
              <a:buNone/>
            </a:pPr>
            <a:r>
              <a:rPr lang="en-US" sz="2000"/>
              <a:t>Free </a:t>
            </a:r>
            <a:r>
              <a:rPr lang="en-US" sz="2000" u="sng">
                <a:solidFill>
                  <a:srgbClr val="203E52"/>
                </a:solidFill>
              </a:rPr>
              <a:t>test platform</a:t>
            </a:r>
            <a:r>
              <a:rPr lang="en-US" sz="2000">
                <a:solidFill>
                  <a:srgbClr val="203E52"/>
                </a:solidFill>
              </a:rPr>
              <a:t> </a:t>
            </a:r>
            <a:r>
              <a:rPr lang="en-US" sz="2000"/>
              <a:t>for LTI advantage</a:t>
            </a:r>
            <a:endParaRPr/>
          </a:p>
          <a:p>
            <a:pPr marL="342900" lvl="0" indent="-139700" algn="l" rtl="0">
              <a:lnSpc>
                <a:spcPct val="100000"/>
              </a:lnSpc>
              <a:spcBef>
                <a:spcPts val="0"/>
              </a:spcBef>
              <a:spcAft>
                <a:spcPts val="0"/>
              </a:spcAft>
              <a:buSzPts val="3200"/>
              <a:buNone/>
            </a:pPr>
            <a:r>
              <a:rPr lang="en-US" sz="2000"/>
              <a:t>Extensive </a:t>
            </a:r>
            <a:r>
              <a:rPr lang="en-US" sz="2000" u="sng">
                <a:solidFill>
                  <a:srgbClr val="203E52"/>
                </a:solidFill>
              </a:rPr>
              <a:t>mentoring</a:t>
            </a:r>
            <a:r>
              <a:rPr lang="en-US" sz="2000"/>
              <a:t> of LTI Tool Providers</a:t>
            </a:r>
            <a:endParaRPr/>
          </a:p>
          <a:p>
            <a:pPr marL="342900" lvl="0" indent="-139700" algn="l" rtl="0">
              <a:lnSpc>
                <a:spcPct val="100000"/>
              </a:lnSpc>
              <a:spcBef>
                <a:spcPts val="0"/>
              </a:spcBef>
              <a:spcAft>
                <a:spcPts val="0"/>
              </a:spcAft>
              <a:buClr>
                <a:srgbClr val="789C4A"/>
              </a:buClr>
              <a:buSzPts val="3200"/>
              <a:buFont typeface="Arial"/>
              <a:buNone/>
            </a:pPr>
            <a:endParaRPr sz="2000"/>
          </a:p>
        </p:txBody>
      </p:sp>
      <p:sp>
        <p:nvSpPr>
          <p:cNvPr id="269" name="Google Shape;269;p13"/>
          <p:cNvSpPr/>
          <p:nvPr/>
        </p:nvSpPr>
        <p:spPr>
          <a:xfrm>
            <a:off x="3348646" y="4754851"/>
            <a:ext cx="1097280" cy="27829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13"/>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pic>
        <p:nvPicPr>
          <p:cNvPr id="271" name="Google Shape;271;p13" descr="A person's arm with a tattoo on it&#10;&#10;Description automatically generated with low confidence"/>
          <p:cNvPicPr preferRelativeResize="0"/>
          <p:nvPr/>
        </p:nvPicPr>
        <p:blipFill rotWithShape="1">
          <a:blip r:embed="rId3">
            <a:alphaModFix/>
          </a:blip>
          <a:srcRect/>
          <a:stretch/>
        </p:blipFill>
        <p:spPr>
          <a:xfrm>
            <a:off x="5318986" y="1187477"/>
            <a:ext cx="1853384" cy="1384273"/>
          </a:xfrm>
          <a:prstGeom prst="rect">
            <a:avLst/>
          </a:prstGeom>
          <a:noFill/>
          <a:ln>
            <a:noFill/>
          </a:ln>
        </p:spPr>
      </p:pic>
      <p:pic>
        <p:nvPicPr>
          <p:cNvPr id="272" name="Google Shape;272;p13" descr="A picture containing person, indoor&#10;&#10;Description automatically generated"/>
          <p:cNvPicPr preferRelativeResize="0"/>
          <p:nvPr/>
        </p:nvPicPr>
        <p:blipFill rotWithShape="1">
          <a:blip r:embed="rId4">
            <a:alphaModFix/>
          </a:blip>
          <a:srcRect/>
          <a:stretch/>
        </p:blipFill>
        <p:spPr>
          <a:xfrm>
            <a:off x="5468030" y="2681122"/>
            <a:ext cx="1555297" cy="20737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4"/>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14"/>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
        <p:nvSpPr>
          <p:cNvPr id="279" name="Google Shape;279;p14"/>
          <p:cNvSpPr/>
          <p:nvPr/>
        </p:nvSpPr>
        <p:spPr>
          <a:xfrm>
            <a:off x="2939795" y="386806"/>
            <a:ext cx="1739646" cy="1248156"/>
          </a:xfrm>
          <a:prstGeom prst="roundRect">
            <a:avLst>
              <a:gd name="adj" fmla="val 16667"/>
            </a:avLst>
          </a:prstGeom>
          <a:solidFill>
            <a:srgbClr val="76923C"/>
          </a:solidFill>
          <a:ln w="25400" cap="flat" cmpd="sng">
            <a:solidFill>
              <a:srgbClr val="4F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Student</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Information</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System</a:t>
            </a:r>
            <a:endParaRPr/>
          </a:p>
        </p:txBody>
      </p:sp>
      <p:sp>
        <p:nvSpPr>
          <p:cNvPr id="280" name="Google Shape;280;p14"/>
          <p:cNvSpPr/>
          <p:nvPr/>
        </p:nvSpPr>
        <p:spPr>
          <a:xfrm>
            <a:off x="2923466" y="1687721"/>
            <a:ext cx="1739646" cy="2576322"/>
          </a:xfrm>
          <a:prstGeom prst="roundRect">
            <a:avLst>
              <a:gd name="adj" fmla="val 16667"/>
            </a:avLst>
          </a:prstGeom>
          <a:solidFill>
            <a:srgbClr val="5F497A"/>
          </a:solidFill>
          <a:ln w="25400" cap="flat" cmpd="sng">
            <a:solidFill>
              <a:srgbClr val="3F31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Canvas</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Blackboard</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Brightspace</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a:t>
            </a:r>
            <a:endParaRPr/>
          </a:p>
        </p:txBody>
      </p:sp>
      <p:sp>
        <p:nvSpPr>
          <p:cNvPr id="281" name="Google Shape;281;p14"/>
          <p:cNvSpPr/>
          <p:nvPr/>
        </p:nvSpPr>
        <p:spPr>
          <a:xfrm>
            <a:off x="7088558" y="1701437"/>
            <a:ext cx="1837944" cy="1974904"/>
          </a:xfrm>
          <a:prstGeom prst="roundRect">
            <a:avLst>
              <a:gd name="adj" fmla="val 16667"/>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82" name="Google Shape;282;p14"/>
          <p:cNvSpPr/>
          <p:nvPr/>
        </p:nvSpPr>
        <p:spPr>
          <a:xfrm>
            <a:off x="4663112" y="2112917"/>
            <a:ext cx="2425446" cy="562356"/>
          </a:xfrm>
          <a:prstGeom prst="leftRightArrow">
            <a:avLst>
              <a:gd name="adj1" fmla="val 50000"/>
              <a:gd name="adj2" fmla="val 50000"/>
            </a:avLst>
          </a:prstGeom>
          <a:solidFill>
            <a:schemeClr val="dk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LTI Advantage</a:t>
            </a:r>
            <a:endParaRPr/>
          </a:p>
        </p:txBody>
      </p:sp>
      <p:pic>
        <p:nvPicPr>
          <p:cNvPr id="283" name="Google Shape;283;p14"/>
          <p:cNvPicPr preferRelativeResize="0"/>
          <p:nvPr/>
        </p:nvPicPr>
        <p:blipFill rotWithShape="1">
          <a:blip r:embed="rId3">
            <a:alphaModFix/>
          </a:blip>
          <a:srcRect/>
          <a:stretch/>
        </p:blipFill>
        <p:spPr>
          <a:xfrm>
            <a:off x="7188565" y="3859049"/>
            <a:ext cx="1637930" cy="456983"/>
          </a:xfrm>
          <a:prstGeom prst="rect">
            <a:avLst/>
          </a:prstGeom>
          <a:solidFill>
            <a:schemeClr val="dk1"/>
          </a:solidFill>
          <a:ln>
            <a:noFill/>
          </a:ln>
        </p:spPr>
      </p:pic>
      <p:pic>
        <p:nvPicPr>
          <p:cNvPr id="284" name="Google Shape;284;p14"/>
          <p:cNvPicPr preferRelativeResize="0"/>
          <p:nvPr/>
        </p:nvPicPr>
        <p:blipFill rotWithShape="1">
          <a:blip r:embed="rId4">
            <a:alphaModFix/>
          </a:blip>
          <a:srcRect/>
          <a:stretch/>
        </p:blipFill>
        <p:spPr>
          <a:xfrm>
            <a:off x="556350" y="63391"/>
            <a:ext cx="1688211" cy="1688211"/>
          </a:xfrm>
          <a:prstGeom prst="rect">
            <a:avLst/>
          </a:prstGeom>
          <a:noFill/>
          <a:ln>
            <a:noFill/>
          </a:ln>
        </p:spPr>
      </p:pic>
      <p:pic>
        <p:nvPicPr>
          <p:cNvPr id="285" name="Google Shape;285;p14"/>
          <p:cNvPicPr preferRelativeResize="0"/>
          <p:nvPr/>
        </p:nvPicPr>
        <p:blipFill rotWithShape="1">
          <a:blip r:embed="rId5">
            <a:alphaModFix/>
          </a:blip>
          <a:srcRect/>
          <a:stretch/>
        </p:blipFill>
        <p:spPr>
          <a:xfrm>
            <a:off x="5089451" y="439565"/>
            <a:ext cx="1572768" cy="1572768"/>
          </a:xfrm>
          <a:prstGeom prst="rect">
            <a:avLst/>
          </a:prstGeom>
          <a:noFill/>
          <a:ln>
            <a:noFill/>
          </a:ln>
        </p:spPr>
      </p:pic>
      <p:pic>
        <p:nvPicPr>
          <p:cNvPr id="286" name="Google Shape;286;p14"/>
          <p:cNvPicPr preferRelativeResize="0"/>
          <p:nvPr/>
        </p:nvPicPr>
        <p:blipFill rotWithShape="1">
          <a:blip r:embed="rId6">
            <a:alphaModFix/>
          </a:blip>
          <a:srcRect/>
          <a:stretch/>
        </p:blipFill>
        <p:spPr>
          <a:xfrm>
            <a:off x="1400455" y="3216112"/>
            <a:ext cx="1285875" cy="1285875"/>
          </a:xfrm>
          <a:prstGeom prst="rect">
            <a:avLst/>
          </a:prstGeom>
          <a:noFill/>
          <a:ln>
            <a:noFill/>
          </a:ln>
        </p:spPr>
      </p:pic>
      <p:pic>
        <p:nvPicPr>
          <p:cNvPr id="287" name="Google Shape;287;p14"/>
          <p:cNvPicPr preferRelativeResize="0"/>
          <p:nvPr/>
        </p:nvPicPr>
        <p:blipFill rotWithShape="1">
          <a:blip r:embed="rId7">
            <a:alphaModFix/>
          </a:blip>
          <a:srcRect/>
          <a:stretch/>
        </p:blipFill>
        <p:spPr>
          <a:xfrm>
            <a:off x="7288573" y="2533170"/>
            <a:ext cx="1437914" cy="311639"/>
          </a:xfrm>
          <a:prstGeom prst="rect">
            <a:avLst/>
          </a:prstGeom>
          <a:solidFill>
            <a:schemeClr val="lt1"/>
          </a:solidFill>
          <a:ln w="9525" cap="flat" cmpd="sng">
            <a:solidFill>
              <a:schemeClr val="dk1"/>
            </a:solidFill>
            <a:prstDash val="solid"/>
            <a:round/>
            <a:headEnd type="none" w="sm" len="sm"/>
            <a:tailEnd type="none" w="sm" len="sm"/>
          </a:ln>
        </p:spPr>
      </p:pic>
      <p:cxnSp>
        <p:nvCxnSpPr>
          <p:cNvPr id="288" name="Google Shape;288;p14"/>
          <p:cNvCxnSpPr>
            <a:endCxn id="280" idx="1"/>
          </p:cNvCxnSpPr>
          <p:nvPr/>
        </p:nvCxnSpPr>
        <p:spPr>
          <a:xfrm>
            <a:off x="1733066" y="1093382"/>
            <a:ext cx="1190400" cy="1882500"/>
          </a:xfrm>
          <a:prstGeom prst="straightConnector1">
            <a:avLst/>
          </a:prstGeom>
          <a:noFill/>
          <a:ln w="57150" cap="flat" cmpd="sng">
            <a:solidFill>
              <a:schemeClr val="dk1"/>
            </a:solidFill>
            <a:prstDash val="solid"/>
            <a:round/>
            <a:headEnd type="none" w="sm" len="sm"/>
            <a:tailEnd type="none" w="sm" len="sm"/>
          </a:ln>
        </p:spPr>
      </p:cxnSp>
      <p:cxnSp>
        <p:nvCxnSpPr>
          <p:cNvPr id="289" name="Google Shape;289;p14"/>
          <p:cNvCxnSpPr>
            <a:stCxn id="286" idx="3"/>
            <a:endCxn id="280" idx="1"/>
          </p:cNvCxnSpPr>
          <p:nvPr/>
        </p:nvCxnSpPr>
        <p:spPr>
          <a:xfrm rot="10800000" flipH="1">
            <a:off x="2686330" y="2975850"/>
            <a:ext cx="237000" cy="883200"/>
          </a:xfrm>
          <a:prstGeom prst="straightConnector1">
            <a:avLst/>
          </a:prstGeom>
          <a:noFill/>
          <a:ln w="57150" cap="flat" cmpd="sng">
            <a:solidFill>
              <a:schemeClr val="dk1"/>
            </a:solidFill>
            <a:prstDash val="solid"/>
            <a:round/>
            <a:headEnd type="none" w="sm" len="sm"/>
            <a:tailEnd type="none" w="sm" len="sm"/>
          </a:ln>
        </p:spPr>
      </p:cxnSp>
      <p:sp>
        <p:nvSpPr>
          <p:cNvPr id="290" name="Google Shape;290;p14"/>
          <p:cNvSpPr txBox="1"/>
          <p:nvPr/>
        </p:nvSpPr>
        <p:spPr>
          <a:xfrm>
            <a:off x="5021035" y="2946044"/>
            <a:ext cx="181011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SSO / Launch</a:t>
            </a:r>
            <a:endParaRPr/>
          </a:p>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Synchronized roster</a:t>
            </a:r>
            <a:endParaRPr/>
          </a:p>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Synchronized grades</a:t>
            </a:r>
            <a:endParaRPr/>
          </a:p>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Deep Linking</a:t>
            </a:r>
            <a:endParaRPr/>
          </a:p>
        </p:txBody>
      </p:sp>
      <p:pic>
        <p:nvPicPr>
          <p:cNvPr id="291" name="Google Shape;291;p14"/>
          <p:cNvPicPr preferRelativeResize="0"/>
          <p:nvPr/>
        </p:nvPicPr>
        <p:blipFill rotWithShape="1">
          <a:blip r:embed="rId8">
            <a:alphaModFix/>
          </a:blip>
          <a:srcRect/>
          <a:stretch/>
        </p:blipFill>
        <p:spPr>
          <a:xfrm>
            <a:off x="-32596" y="1010884"/>
            <a:ext cx="1712414" cy="1712414"/>
          </a:xfrm>
          <a:prstGeom prst="rect">
            <a:avLst/>
          </a:prstGeom>
          <a:noFill/>
          <a:ln>
            <a:noFill/>
          </a:ln>
        </p:spPr>
      </p:pic>
      <p:pic>
        <p:nvPicPr>
          <p:cNvPr id="292" name="Google Shape;292;p14"/>
          <p:cNvPicPr preferRelativeResize="0"/>
          <p:nvPr/>
        </p:nvPicPr>
        <p:blipFill rotWithShape="1">
          <a:blip r:embed="rId9">
            <a:alphaModFix/>
          </a:blip>
          <a:srcRect/>
          <a:stretch/>
        </p:blipFill>
        <p:spPr>
          <a:xfrm>
            <a:off x="-154596" y="2503514"/>
            <a:ext cx="1771650" cy="1771650"/>
          </a:xfrm>
          <a:prstGeom prst="rect">
            <a:avLst/>
          </a:prstGeom>
          <a:noFill/>
          <a:ln>
            <a:noFill/>
          </a:ln>
        </p:spPr>
      </p:pic>
      <p:cxnSp>
        <p:nvCxnSpPr>
          <p:cNvPr id="293" name="Google Shape;293;p14"/>
          <p:cNvCxnSpPr/>
          <p:nvPr/>
        </p:nvCxnSpPr>
        <p:spPr>
          <a:xfrm>
            <a:off x="1072508" y="1913618"/>
            <a:ext cx="1850959" cy="1075671"/>
          </a:xfrm>
          <a:prstGeom prst="straightConnector1">
            <a:avLst/>
          </a:prstGeom>
          <a:noFill/>
          <a:ln w="57150" cap="flat" cmpd="sng">
            <a:solidFill>
              <a:schemeClr val="dk1"/>
            </a:solidFill>
            <a:prstDash val="solid"/>
            <a:round/>
            <a:headEnd type="none" w="sm" len="sm"/>
            <a:tailEnd type="none" w="sm" len="sm"/>
          </a:ln>
        </p:spPr>
      </p:cxnSp>
      <p:cxnSp>
        <p:nvCxnSpPr>
          <p:cNvPr id="294" name="Google Shape;294;p14"/>
          <p:cNvCxnSpPr>
            <a:endCxn id="280" idx="1"/>
          </p:cNvCxnSpPr>
          <p:nvPr/>
        </p:nvCxnSpPr>
        <p:spPr>
          <a:xfrm rot="10800000" flipH="1">
            <a:off x="1400366" y="2975882"/>
            <a:ext cx="1523100" cy="150300"/>
          </a:xfrm>
          <a:prstGeom prst="straightConnector1">
            <a:avLst/>
          </a:prstGeom>
          <a:noFill/>
          <a:ln w="57150" cap="flat" cmpd="sng">
            <a:solidFill>
              <a:schemeClr val="dk1"/>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17"/>
          <p:cNvPicPr preferRelativeResize="0"/>
          <p:nvPr/>
        </p:nvPicPr>
        <p:blipFill rotWithShape="1">
          <a:blip r:embed="rId3">
            <a:alphaModFix/>
          </a:blip>
          <a:srcRect r="24640"/>
          <a:stretch/>
        </p:blipFill>
        <p:spPr>
          <a:xfrm>
            <a:off x="0" y="0"/>
            <a:ext cx="9144000" cy="4670115"/>
          </a:xfrm>
          <a:prstGeom prst="rect">
            <a:avLst/>
          </a:prstGeom>
          <a:noFill/>
          <a:ln>
            <a:noFill/>
          </a:ln>
        </p:spPr>
      </p:pic>
      <p:sp>
        <p:nvSpPr>
          <p:cNvPr id="272" name="Google Shape;272;p17"/>
          <p:cNvSpPr/>
          <p:nvPr/>
        </p:nvSpPr>
        <p:spPr>
          <a:xfrm>
            <a:off x="3870" y="0"/>
            <a:ext cx="9144000" cy="4686017"/>
          </a:xfrm>
          <a:prstGeom prst="rect">
            <a:avLst/>
          </a:prstGeom>
          <a:solidFill>
            <a:schemeClr val="l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273" name="Google Shape;273;p17"/>
          <p:cNvSpPr txBox="1">
            <a:spLocks noGrp="1"/>
          </p:cNvSpPr>
          <p:nvPr>
            <p:ph type="title"/>
          </p:nvPr>
        </p:nvSpPr>
        <p:spPr>
          <a:xfrm>
            <a:off x="3715357" y="765542"/>
            <a:ext cx="5173007" cy="284933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dirty="0"/>
              <a:t>Advantage: </a:t>
            </a:r>
            <a:r>
              <a:rPr lang="en-US" dirty="0" err="1"/>
              <a:t>SakaiLMS.org</a:t>
            </a:r>
            <a:endParaRPr sz="2400" dirty="0"/>
          </a:p>
        </p:txBody>
      </p:sp>
      <p:sp>
        <p:nvSpPr>
          <p:cNvPr id="274" name="Google Shape;274;p17"/>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7"/>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pic>
        <p:nvPicPr>
          <p:cNvPr id="276" name="Google Shape;276;p17" descr="Icon&#10;&#10;Description automatically generated"/>
          <p:cNvPicPr preferRelativeResize="0"/>
          <p:nvPr/>
        </p:nvPicPr>
        <p:blipFill rotWithShape="1">
          <a:blip r:embed="rId4">
            <a:alphaModFix/>
          </a:blip>
          <a:srcRect/>
          <a:stretch/>
        </p:blipFill>
        <p:spPr>
          <a:xfrm>
            <a:off x="195914" y="907300"/>
            <a:ext cx="3327400" cy="229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person&#10;&#10;Description automatically generated">
            <a:extLst>
              <a:ext uri="{FF2B5EF4-FFF2-40B4-BE49-F238E27FC236}">
                <a16:creationId xmlns:a16="http://schemas.microsoft.com/office/drawing/2014/main" id="{4D3F1F9D-62E2-4449-95D3-5D8D9BFB62CA}"/>
              </a:ext>
            </a:extLst>
          </p:cNvPr>
          <p:cNvPicPr>
            <a:picLocks noChangeAspect="1"/>
          </p:cNvPicPr>
          <p:nvPr/>
        </p:nvPicPr>
        <p:blipFill>
          <a:blip r:embed="rId2"/>
          <a:stretch>
            <a:fillRect/>
          </a:stretch>
        </p:blipFill>
        <p:spPr>
          <a:xfrm>
            <a:off x="730711" y="226243"/>
            <a:ext cx="6561432" cy="4392891"/>
          </a:xfrm>
          <a:prstGeom prst="rect">
            <a:avLst/>
          </a:prstGeom>
        </p:spPr>
      </p:pic>
    </p:spTree>
    <p:extLst>
      <p:ext uri="{BB962C8B-B14F-4D97-AF65-F5344CB8AC3E}">
        <p14:creationId xmlns:p14="http://schemas.microsoft.com/office/powerpoint/2010/main" val="768551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9235D-A6F0-D146-BF56-A63E9A81733F}"/>
              </a:ext>
            </a:extLst>
          </p:cNvPr>
          <p:cNvSpPr>
            <a:spLocks noGrp="1"/>
          </p:cNvSpPr>
          <p:nvPr>
            <p:ph type="title"/>
          </p:nvPr>
        </p:nvSpPr>
        <p:spPr/>
        <p:txBody>
          <a:bodyPr/>
          <a:lstStyle/>
          <a:p>
            <a:r>
              <a:rPr lang="en-US" dirty="0"/>
              <a:t>Meaningful Learning</a:t>
            </a:r>
          </a:p>
        </p:txBody>
      </p:sp>
      <p:sp>
        <p:nvSpPr>
          <p:cNvPr id="6" name="Google Shape;453;p38">
            <a:extLst>
              <a:ext uri="{FF2B5EF4-FFF2-40B4-BE49-F238E27FC236}">
                <a16:creationId xmlns:a16="http://schemas.microsoft.com/office/drawing/2014/main" id="{21EB38F6-F5AA-6E49-9434-C15E0A99069E}"/>
              </a:ext>
            </a:extLst>
          </p:cNvPr>
          <p:cNvSpPr txBox="1"/>
          <p:nvPr/>
        </p:nvSpPr>
        <p:spPr>
          <a:xfrm>
            <a:off x="574422" y="3657528"/>
            <a:ext cx="5070107" cy="4039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Roboto"/>
                <a:ea typeface="Roboto"/>
                <a:cs typeface="Roboto"/>
                <a:sym typeface="Roboto"/>
              </a:rPr>
              <a:t>Sakai enables deep student learning.</a:t>
            </a:r>
            <a:endParaRPr sz="1425" b="0" i="1" u="none" strike="noStrike" cap="none" dirty="0">
              <a:solidFill>
                <a:srgbClr val="000000"/>
              </a:solidFill>
              <a:latin typeface="Roboto"/>
              <a:ea typeface="Roboto"/>
              <a:cs typeface="Roboto"/>
              <a:sym typeface="Roboto"/>
            </a:endParaRPr>
          </a:p>
        </p:txBody>
      </p:sp>
      <p:pic>
        <p:nvPicPr>
          <p:cNvPr id="4" name="Online Media 3" descr="Marissa - Lessons Testimonial">
            <a:hlinkClick r:id="" action="ppaction://media"/>
            <a:extLst>
              <a:ext uri="{FF2B5EF4-FFF2-40B4-BE49-F238E27FC236}">
                <a16:creationId xmlns:a16="http://schemas.microsoft.com/office/drawing/2014/main" id="{70C79459-A1D5-694E-A221-F9CCFB65649C}"/>
              </a:ext>
            </a:extLst>
          </p:cNvPr>
          <p:cNvPicPr>
            <a:picLocks noRot="1" noChangeAspect="1"/>
          </p:cNvPicPr>
          <p:nvPr>
            <a:videoFile r:link="rId1"/>
          </p:nvPr>
        </p:nvPicPr>
        <p:blipFill>
          <a:blip r:embed="rId3"/>
          <a:stretch>
            <a:fillRect/>
          </a:stretch>
        </p:blipFill>
        <p:spPr>
          <a:xfrm>
            <a:off x="624900" y="1107399"/>
            <a:ext cx="4572000" cy="2583180"/>
          </a:xfrm>
          <a:prstGeom prst="rect">
            <a:avLst/>
          </a:prstGeom>
        </p:spPr>
      </p:pic>
    </p:spTree>
    <p:extLst>
      <p:ext uri="{BB962C8B-B14F-4D97-AF65-F5344CB8AC3E}">
        <p14:creationId xmlns:p14="http://schemas.microsoft.com/office/powerpoint/2010/main" val="29888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10;&#10;Description automatically generated">
            <a:extLst>
              <a:ext uri="{FF2B5EF4-FFF2-40B4-BE49-F238E27FC236}">
                <a16:creationId xmlns:a16="http://schemas.microsoft.com/office/drawing/2014/main" id="{85BB8DBC-1F03-8C44-A668-569E28855A70}"/>
              </a:ext>
            </a:extLst>
          </p:cNvPr>
          <p:cNvPicPr>
            <a:picLocks noChangeAspect="1"/>
          </p:cNvPicPr>
          <p:nvPr/>
        </p:nvPicPr>
        <p:blipFill>
          <a:blip r:embed="rId2"/>
          <a:stretch>
            <a:fillRect/>
          </a:stretch>
        </p:blipFill>
        <p:spPr>
          <a:xfrm>
            <a:off x="719068" y="226243"/>
            <a:ext cx="6581320" cy="4392891"/>
          </a:xfrm>
          <a:prstGeom prst="rect">
            <a:avLst/>
          </a:prstGeom>
        </p:spPr>
      </p:pic>
    </p:spTree>
    <p:extLst>
      <p:ext uri="{BB962C8B-B14F-4D97-AF65-F5344CB8AC3E}">
        <p14:creationId xmlns:p14="http://schemas.microsoft.com/office/powerpoint/2010/main" val="198039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9235D-A6F0-D146-BF56-A63E9A81733F}"/>
              </a:ext>
            </a:extLst>
          </p:cNvPr>
          <p:cNvSpPr>
            <a:spLocks noGrp="1"/>
          </p:cNvSpPr>
          <p:nvPr>
            <p:ph type="title"/>
          </p:nvPr>
        </p:nvSpPr>
        <p:spPr/>
        <p:txBody>
          <a:bodyPr/>
          <a:lstStyle/>
          <a:p>
            <a:r>
              <a:rPr lang="en-US" dirty="0"/>
              <a:t>Participatory</a:t>
            </a:r>
          </a:p>
        </p:txBody>
      </p:sp>
      <p:pic>
        <p:nvPicPr>
          <p:cNvPr id="4" name="Picture 3" descr="A picture containing outdoor, building, road, street&#10;&#10;Description automatically generated">
            <a:extLst>
              <a:ext uri="{FF2B5EF4-FFF2-40B4-BE49-F238E27FC236}">
                <a16:creationId xmlns:a16="http://schemas.microsoft.com/office/drawing/2014/main" id="{A9284ACC-FE79-BC41-8B10-3805A36F9B63}"/>
              </a:ext>
            </a:extLst>
          </p:cNvPr>
          <p:cNvPicPr>
            <a:picLocks noChangeAspect="1"/>
          </p:cNvPicPr>
          <p:nvPr/>
        </p:nvPicPr>
        <p:blipFill rotWithShape="1">
          <a:blip r:embed="rId3"/>
          <a:srcRect t="19377" b="11304"/>
          <a:stretch/>
        </p:blipFill>
        <p:spPr>
          <a:xfrm>
            <a:off x="497303" y="956919"/>
            <a:ext cx="3429000" cy="3565386"/>
          </a:xfrm>
          <a:prstGeom prst="rect">
            <a:avLst/>
          </a:prstGeom>
          <a:ln>
            <a:solidFill>
              <a:srgbClr val="000000"/>
            </a:solidFill>
          </a:ln>
        </p:spPr>
      </p:pic>
      <p:sp>
        <p:nvSpPr>
          <p:cNvPr id="11" name="Google Shape;453;p38">
            <a:extLst>
              <a:ext uri="{FF2B5EF4-FFF2-40B4-BE49-F238E27FC236}">
                <a16:creationId xmlns:a16="http://schemas.microsoft.com/office/drawing/2014/main" id="{DA80992F-AF5A-C740-A5DB-CB285A5B01AA}"/>
              </a:ext>
            </a:extLst>
          </p:cNvPr>
          <p:cNvSpPr txBox="1"/>
          <p:nvPr/>
        </p:nvSpPr>
        <p:spPr>
          <a:xfrm>
            <a:off x="3980452" y="956919"/>
            <a:ext cx="2941556" cy="171967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Roboto"/>
                <a:ea typeface="Roboto"/>
                <a:cs typeface="Roboto"/>
                <a:sym typeface="Roboto"/>
              </a:rPr>
              <a:t>Sakai’s Roadmap…</a:t>
            </a:r>
          </a:p>
          <a:p>
            <a:pPr marR="0" lvl="0" algn="l" rtl="0">
              <a:lnSpc>
                <a:spcPct val="100000"/>
              </a:lnSpc>
              <a:spcBef>
                <a:spcPts val="0"/>
              </a:spcBef>
              <a:spcAft>
                <a:spcPts val="0"/>
              </a:spcAft>
            </a:pPr>
            <a:r>
              <a:rPr lang="en-US" sz="1425" i="1" dirty="0">
                <a:solidFill>
                  <a:schemeClr val="dk1"/>
                </a:solidFill>
                <a:latin typeface="Roboto"/>
                <a:ea typeface="Roboto"/>
                <a:cs typeface="Roboto"/>
                <a:sym typeface="Roboto"/>
              </a:rPr>
              <a:t>Innovative, </a:t>
            </a:r>
            <a:br>
              <a:rPr lang="en-US" sz="1425" i="1" dirty="0">
                <a:solidFill>
                  <a:schemeClr val="dk1"/>
                </a:solidFill>
                <a:latin typeface="Roboto"/>
                <a:ea typeface="Roboto"/>
                <a:cs typeface="Roboto"/>
                <a:sym typeface="Roboto"/>
              </a:rPr>
            </a:br>
            <a:r>
              <a:rPr lang="en-US" sz="1425" i="1" dirty="0">
                <a:solidFill>
                  <a:schemeClr val="dk1"/>
                </a:solidFill>
                <a:latin typeface="Roboto"/>
                <a:ea typeface="Roboto"/>
                <a:cs typeface="Roboto"/>
                <a:sym typeface="Roboto"/>
              </a:rPr>
              <a:t>Responsive, </a:t>
            </a:r>
            <a:br>
              <a:rPr lang="en-US" sz="1425" i="1" dirty="0">
                <a:solidFill>
                  <a:schemeClr val="dk1"/>
                </a:solidFill>
                <a:latin typeface="Roboto"/>
                <a:ea typeface="Roboto"/>
                <a:cs typeface="Roboto"/>
                <a:sym typeface="Roboto"/>
              </a:rPr>
            </a:br>
            <a:r>
              <a:rPr lang="en-US" sz="1425" i="1" dirty="0">
                <a:solidFill>
                  <a:schemeClr val="dk1"/>
                </a:solidFill>
                <a:latin typeface="Roboto"/>
                <a:ea typeface="Roboto"/>
                <a:cs typeface="Roboto"/>
                <a:sym typeface="Roboto"/>
              </a:rPr>
              <a:t>and Open.</a:t>
            </a:r>
          </a:p>
          <a:p>
            <a:pPr marL="0" marR="0" lvl="0" indent="0" algn="l" rtl="0">
              <a:lnSpc>
                <a:spcPct val="100000"/>
              </a:lnSpc>
              <a:spcBef>
                <a:spcPts val="0"/>
              </a:spcBef>
              <a:spcAft>
                <a:spcPts val="0"/>
              </a:spcAft>
              <a:buNone/>
            </a:pPr>
            <a:endParaRPr lang="en-US" sz="1425" b="0" i="1" u="none" strike="noStrike" cap="none" dirty="0">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r>
              <a:rPr lang="en-US" sz="1425" b="0" i="1" u="none" strike="noStrike" cap="none" dirty="0">
                <a:solidFill>
                  <a:schemeClr val="dk1"/>
                </a:solidFill>
                <a:latin typeface="Roboto"/>
                <a:ea typeface="Roboto"/>
                <a:cs typeface="Roboto"/>
                <a:sym typeface="Roboto"/>
              </a:rPr>
              <a:t>Want to learn more?</a:t>
            </a:r>
          </a:p>
          <a:p>
            <a:pPr lvl="0"/>
            <a:r>
              <a:rPr lang="en-US" sz="1425" i="1" dirty="0">
                <a:solidFill>
                  <a:schemeClr val="dk1"/>
                </a:solidFill>
                <a:latin typeface="Roboto"/>
                <a:ea typeface="Roboto"/>
                <a:cs typeface="Roboto"/>
                <a:sym typeface="Roboto"/>
              </a:rPr>
              <a:t>Visit </a:t>
            </a:r>
            <a:r>
              <a:rPr lang="en-US" sz="1425" i="1" dirty="0" err="1">
                <a:solidFill>
                  <a:schemeClr val="dk1"/>
                </a:solidFill>
                <a:latin typeface="Roboto"/>
                <a:ea typeface="Roboto"/>
                <a:cs typeface="Roboto"/>
                <a:sym typeface="Roboto"/>
                <a:hlinkClick r:id="rId4"/>
              </a:rPr>
              <a:t>bit.ly</a:t>
            </a:r>
            <a:r>
              <a:rPr lang="en-US" sz="1425" i="1" dirty="0">
                <a:solidFill>
                  <a:schemeClr val="dk1"/>
                </a:solidFill>
                <a:latin typeface="Roboto"/>
                <a:ea typeface="Roboto"/>
                <a:cs typeface="Roboto"/>
                <a:sym typeface="Roboto"/>
                <a:hlinkClick r:id="rId4"/>
              </a:rPr>
              <a:t>/Sakai-Open-Roadmap</a:t>
            </a:r>
            <a:endParaRPr lang="en-US" sz="1425" b="0" i="1" u="none" strike="noStrike" cap="none"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453888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A4CC18F-544F-EC4C-8391-FE1DB653740C}"/>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ADEDA825-ED48-3C4A-B6C6-2217CFAD37E8}"/>
              </a:ext>
            </a:extLst>
          </p:cNvPr>
          <p:cNvSpPr>
            <a:spLocks noGrp="1"/>
          </p:cNvSpPr>
          <p:nvPr>
            <p:ph type="title"/>
          </p:nvPr>
        </p:nvSpPr>
        <p:spPr/>
        <p:txBody>
          <a:bodyPr/>
          <a:lstStyle/>
          <a:p>
            <a:r>
              <a:rPr lang="en-US" dirty="0"/>
              <a:t>Participatory… and Delivering</a:t>
            </a:r>
          </a:p>
        </p:txBody>
      </p:sp>
      <p:pic>
        <p:nvPicPr>
          <p:cNvPr id="4" name="Google Shape;451;p38">
            <a:extLst>
              <a:ext uri="{FF2B5EF4-FFF2-40B4-BE49-F238E27FC236}">
                <a16:creationId xmlns:a16="http://schemas.microsoft.com/office/drawing/2014/main" id="{3E384BE1-4E17-3B46-A57F-43D65E8706D1}"/>
              </a:ext>
            </a:extLst>
          </p:cNvPr>
          <p:cNvPicPr preferRelativeResize="0"/>
          <p:nvPr/>
        </p:nvPicPr>
        <p:blipFill rotWithShape="1">
          <a:blip r:embed="rId2">
            <a:alphaModFix/>
          </a:blip>
          <a:srcRect/>
          <a:stretch/>
        </p:blipFill>
        <p:spPr>
          <a:xfrm>
            <a:off x="386938" y="959606"/>
            <a:ext cx="2597112" cy="1463040"/>
          </a:xfrm>
          <a:prstGeom prst="rect">
            <a:avLst/>
          </a:prstGeom>
          <a:noFill/>
          <a:ln w="9525" cap="flat" cmpd="sng">
            <a:solidFill>
              <a:schemeClr val="dk2"/>
            </a:solidFill>
            <a:prstDash val="solid"/>
            <a:round/>
            <a:headEnd type="none" w="sm" len="sm"/>
            <a:tailEnd type="none" w="sm" len="sm"/>
          </a:ln>
        </p:spPr>
      </p:pic>
      <p:pic>
        <p:nvPicPr>
          <p:cNvPr id="5" name="Google Shape;452;p38">
            <a:extLst>
              <a:ext uri="{FF2B5EF4-FFF2-40B4-BE49-F238E27FC236}">
                <a16:creationId xmlns:a16="http://schemas.microsoft.com/office/drawing/2014/main" id="{BAECE1AB-8669-614E-B0FB-7D03A5B4A4F4}"/>
              </a:ext>
            </a:extLst>
          </p:cNvPr>
          <p:cNvPicPr preferRelativeResize="0"/>
          <p:nvPr/>
        </p:nvPicPr>
        <p:blipFill rotWithShape="1">
          <a:blip r:embed="rId3">
            <a:alphaModFix/>
          </a:blip>
          <a:srcRect/>
          <a:stretch/>
        </p:blipFill>
        <p:spPr>
          <a:xfrm>
            <a:off x="6366800" y="959596"/>
            <a:ext cx="2624801" cy="2637044"/>
          </a:xfrm>
          <a:prstGeom prst="rect">
            <a:avLst/>
          </a:prstGeom>
          <a:noFill/>
          <a:ln w="9525" cap="flat" cmpd="sng">
            <a:solidFill>
              <a:schemeClr val="dk2"/>
            </a:solidFill>
            <a:prstDash val="solid"/>
            <a:round/>
            <a:headEnd type="none" w="sm" len="sm"/>
            <a:tailEnd type="none" w="sm" len="sm"/>
          </a:ln>
        </p:spPr>
      </p:pic>
      <p:sp>
        <p:nvSpPr>
          <p:cNvPr id="6" name="Google Shape;453;p38">
            <a:extLst>
              <a:ext uri="{FF2B5EF4-FFF2-40B4-BE49-F238E27FC236}">
                <a16:creationId xmlns:a16="http://schemas.microsoft.com/office/drawing/2014/main" id="{3A36F0AC-9741-1348-B06E-BA3D63D3D9BC}"/>
              </a:ext>
            </a:extLst>
          </p:cNvPr>
          <p:cNvSpPr txBox="1"/>
          <p:nvPr/>
        </p:nvSpPr>
        <p:spPr>
          <a:xfrm>
            <a:off x="386950" y="2410531"/>
            <a:ext cx="2423925" cy="62321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Roboto"/>
                <a:ea typeface="Roboto"/>
                <a:cs typeface="Roboto"/>
                <a:sym typeface="Roboto"/>
              </a:rPr>
              <a:t>Advanced content authoring</a:t>
            </a:r>
            <a:br>
              <a:rPr lang="en-US" sz="1425" b="0" i="1" u="none" strike="noStrike" cap="none" dirty="0">
                <a:solidFill>
                  <a:schemeClr val="dk1"/>
                </a:solidFill>
                <a:latin typeface="Roboto"/>
                <a:ea typeface="Roboto"/>
                <a:cs typeface="Roboto"/>
                <a:sym typeface="Roboto"/>
              </a:rPr>
            </a:br>
            <a:r>
              <a:rPr lang="en-US" sz="1425" b="0" i="1" u="none" strike="noStrike" cap="none" dirty="0">
                <a:solidFill>
                  <a:schemeClr val="dk1"/>
                </a:solidFill>
                <a:latin typeface="Roboto"/>
                <a:ea typeface="Roboto"/>
                <a:cs typeface="Roboto"/>
                <a:sym typeface="Roboto"/>
              </a:rPr>
              <a:t>[Lessons]</a:t>
            </a:r>
            <a:endParaRPr sz="1425" b="0" i="1" u="none" strike="noStrike" cap="none" dirty="0">
              <a:solidFill>
                <a:srgbClr val="000000"/>
              </a:solidFill>
              <a:latin typeface="Roboto"/>
              <a:ea typeface="Roboto"/>
              <a:cs typeface="Roboto"/>
              <a:sym typeface="Roboto"/>
            </a:endParaRPr>
          </a:p>
        </p:txBody>
      </p:sp>
      <p:sp>
        <p:nvSpPr>
          <p:cNvPr id="7" name="Google Shape;454;p38">
            <a:extLst>
              <a:ext uri="{FF2B5EF4-FFF2-40B4-BE49-F238E27FC236}">
                <a16:creationId xmlns:a16="http://schemas.microsoft.com/office/drawing/2014/main" id="{6FBBB05D-0691-214F-B3A6-028B07886F22}"/>
              </a:ext>
            </a:extLst>
          </p:cNvPr>
          <p:cNvSpPr txBox="1"/>
          <p:nvPr/>
        </p:nvSpPr>
        <p:spPr>
          <a:xfrm>
            <a:off x="3154680" y="2410531"/>
            <a:ext cx="2423925" cy="62321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a:solidFill>
                  <a:schemeClr val="dk1"/>
                </a:solidFill>
                <a:latin typeface="Roboto"/>
                <a:ea typeface="Roboto"/>
                <a:cs typeface="Roboto"/>
                <a:sym typeface="Roboto"/>
              </a:rPr>
              <a:t>Engaging discussions</a:t>
            </a:r>
            <a:br>
              <a:rPr lang="en-US" sz="1425" b="0" i="1" u="none" strike="noStrike" cap="none">
                <a:solidFill>
                  <a:schemeClr val="dk1"/>
                </a:solidFill>
                <a:latin typeface="Roboto"/>
                <a:ea typeface="Roboto"/>
                <a:cs typeface="Roboto"/>
                <a:sym typeface="Roboto"/>
              </a:rPr>
            </a:br>
            <a:r>
              <a:rPr lang="en-US" sz="1425" b="0" i="1" u="none" strike="noStrike" cap="none">
                <a:solidFill>
                  <a:schemeClr val="dk1"/>
                </a:solidFill>
                <a:latin typeface="Roboto"/>
                <a:ea typeface="Roboto"/>
                <a:cs typeface="Roboto"/>
                <a:sym typeface="Roboto"/>
              </a:rPr>
              <a:t>[Conversations]</a:t>
            </a:r>
            <a:endParaRPr sz="1425" b="0" i="1" u="none" strike="noStrike" cap="none">
              <a:solidFill>
                <a:srgbClr val="000000"/>
              </a:solidFill>
              <a:latin typeface="Roboto"/>
              <a:ea typeface="Roboto"/>
              <a:cs typeface="Roboto"/>
              <a:sym typeface="Roboto"/>
            </a:endParaRPr>
          </a:p>
        </p:txBody>
      </p:sp>
      <p:sp>
        <p:nvSpPr>
          <p:cNvPr id="8" name="Google Shape;455;p38">
            <a:extLst>
              <a:ext uri="{FF2B5EF4-FFF2-40B4-BE49-F238E27FC236}">
                <a16:creationId xmlns:a16="http://schemas.microsoft.com/office/drawing/2014/main" id="{6AB05805-4059-004D-A781-70F594AF97D2}"/>
              </a:ext>
            </a:extLst>
          </p:cNvPr>
          <p:cNvSpPr txBox="1"/>
          <p:nvPr/>
        </p:nvSpPr>
        <p:spPr>
          <a:xfrm>
            <a:off x="6366800" y="3565356"/>
            <a:ext cx="2624625" cy="62321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a:solidFill>
                  <a:schemeClr val="dk1"/>
                </a:solidFill>
                <a:latin typeface="Roboto"/>
                <a:ea typeface="Roboto"/>
                <a:cs typeface="Roboto"/>
                <a:sym typeface="Roboto"/>
              </a:rPr>
              <a:t>Easy interpersonal connections</a:t>
            </a:r>
            <a:br>
              <a:rPr lang="en-US" sz="1425" b="0" i="1" u="none" strike="noStrike" cap="none">
                <a:solidFill>
                  <a:schemeClr val="dk1"/>
                </a:solidFill>
                <a:latin typeface="Roboto"/>
                <a:ea typeface="Roboto"/>
                <a:cs typeface="Roboto"/>
                <a:sym typeface="Roboto"/>
              </a:rPr>
            </a:br>
            <a:r>
              <a:rPr lang="en-US" sz="1425" b="0" i="1" u="none" strike="noStrike" cap="none">
                <a:solidFill>
                  <a:schemeClr val="dk1"/>
                </a:solidFill>
                <a:latin typeface="Roboto"/>
                <a:ea typeface="Roboto"/>
                <a:cs typeface="Roboto"/>
                <a:sym typeface="Roboto"/>
              </a:rPr>
              <a:t>[Meetings]</a:t>
            </a:r>
            <a:endParaRPr sz="1425" b="0" i="1" u="none" strike="noStrike" cap="none">
              <a:solidFill>
                <a:srgbClr val="000000"/>
              </a:solidFill>
              <a:latin typeface="Roboto"/>
              <a:ea typeface="Roboto"/>
              <a:cs typeface="Roboto"/>
              <a:sym typeface="Roboto"/>
            </a:endParaRPr>
          </a:p>
        </p:txBody>
      </p:sp>
      <p:pic>
        <p:nvPicPr>
          <p:cNvPr id="9" name="Google Shape;456;p38">
            <a:extLst>
              <a:ext uri="{FF2B5EF4-FFF2-40B4-BE49-F238E27FC236}">
                <a16:creationId xmlns:a16="http://schemas.microsoft.com/office/drawing/2014/main" id="{C48904B9-2301-9744-9E24-A60312E7BC38}"/>
              </a:ext>
            </a:extLst>
          </p:cNvPr>
          <p:cNvPicPr preferRelativeResize="0"/>
          <p:nvPr/>
        </p:nvPicPr>
        <p:blipFill rotWithShape="1">
          <a:blip r:embed="rId4">
            <a:alphaModFix/>
          </a:blip>
          <a:srcRect/>
          <a:stretch/>
        </p:blipFill>
        <p:spPr>
          <a:xfrm>
            <a:off x="3154680" y="959606"/>
            <a:ext cx="3028492" cy="1463040"/>
          </a:xfrm>
          <a:prstGeom prst="rect">
            <a:avLst/>
          </a:prstGeom>
          <a:noFill/>
          <a:ln w="9525" cap="flat" cmpd="sng">
            <a:solidFill>
              <a:schemeClr val="dk2"/>
            </a:solidFill>
            <a:prstDash val="solid"/>
            <a:round/>
            <a:headEnd type="none" w="sm" len="sm"/>
            <a:tailEnd type="none" w="sm" len="sm"/>
          </a:ln>
        </p:spPr>
      </p:pic>
      <p:pic>
        <p:nvPicPr>
          <p:cNvPr id="10" name="Google Shape;457;p38">
            <a:extLst>
              <a:ext uri="{FF2B5EF4-FFF2-40B4-BE49-F238E27FC236}">
                <a16:creationId xmlns:a16="http://schemas.microsoft.com/office/drawing/2014/main" id="{A8D614AD-47A8-9A48-BE51-FAEF9EE39BB5}"/>
              </a:ext>
            </a:extLst>
          </p:cNvPr>
          <p:cNvPicPr preferRelativeResize="0"/>
          <p:nvPr/>
        </p:nvPicPr>
        <p:blipFill rotWithShape="1">
          <a:blip r:embed="rId5">
            <a:alphaModFix/>
          </a:blip>
          <a:srcRect/>
          <a:stretch/>
        </p:blipFill>
        <p:spPr>
          <a:xfrm>
            <a:off x="2595097" y="3053987"/>
            <a:ext cx="3598528" cy="1690552"/>
          </a:xfrm>
          <a:prstGeom prst="rect">
            <a:avLst/>
          </a:prstGeom>
          <a:noFill/>
          <a:ln>
            <a:noFill/>
          </a:ln>
          <a:effectLst>
            <a:outerShdw blurRad="57150" dist="19050" dir="5400000" algn="bl" rotWithShape="0">
              <a:srgbClr val="000000">
                <a:alpha val="49803"/>
              </a:srgbClr>
            </a:outerShdw>
          </a:effectLst>
        </p:spPr>
      </p:pic>
      <p:sp>
        <p:nvSpPr>
          <p:cNvPr id="11" name="Google Shape;458;p38">
            <a:extLst>
              <a:ext uri="{FF2B5EF4-FFF2-40B4-BE49-F238E27FC236}">
                <a16:creationId xmlns:a16="http://schemas.microsoft.com/office/drawing/2014/main" id="{CA930100-A36C-364A-BD82-3F49A46D61C6}"/>
              </a:ext>
            </a:extLst>
          </p:cNvPr>
          <p:cNvSpPr txBox="1"/>
          <p:nvPr/>
        </p:nvSpPr>
        <p:spPr>
          <a:xfrm>
            <a:off x="1417410" y="3169263"/>
            <a:ext cx="1110616" cy="842508"/>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None/>
            </a:pPr>
            <a:r>
              <a:rPr lang="en-US" sz="1425" b="0" i="1" u="none" strike="noStrike" cap="none" dirty="0">
                <a:solidFill>
                  <a:schemeClr val="dk1"/>
                </a:solidFill>
                <a:latin typeface="Roboto"/>
                <a:ea typeface="Roboto"/>
                <a:cs typeface="Roboto"/>
                <a:sym typeface="Roboto"/>
              </a:rPr>
              <a:t>All-new </a:t>
            </a:r>
            <a:br>
              <a:rPr lang="en-US" sz="1425" b="0" i="1" u="none" strike="noStrike" cap="none" dirty="0">
                <a:solidFill>
                  <a:schemeClr val="dk1"/>
                </a:solidFill>
                <a:latin typeface="Roboto"/>
                <a:ea typeface="Roboto"/>
                <a:cs typeface="Roboto"/>
                <a:sym typeface="Roboto"/>
              </a:rPr>
            </a:br>
            <a:r>
              <a:rPr lang="en-US" sz="1425" b="0" i="1" u="none" strike="noStrike" cap="none" dirty="0">
                <a:solidFill>
                  <a:schemeClr val="dk1"/>
                </a:solidFill>
                <a:latin typeface="Roboto"/>
                <a:ea typeface="Roboto"/>
                <a:cs typeface="Roboto"/>
                <a:sym typeface="Roboto"/>
              </a:rPr>
              <a:t>user experience</a:t>
            </a:r>
            <a:endParaRPr sz="1425"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7290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pic>
        <p:nvPicPr>
          <p:cNvPr id="80" name="Google Shape;80;p2"/>
          <p:cNvPicPr preferRelativeResize="0"/>
          <p:nvPr/>
        </p:nvPicPr>
        <p:blipFill rotWithShape="1">
          <a:blip r:embed="rId4">
            <a:alphaModFix/>
          </a:blip>
          <a:srcRect r="24640"/>
          <a:stretch/>
        </p:blipFill>
        <p:spPr>
          <a:xfrm>
            <a:off x="0" y="0"/>
            <a:ext cx="9144000" cy="4670115"/>
          </a:xfrm>
          <a:prstGeom prst="rect">
            <a:avLst/>
          </a:prstGeom>
          <a:noFill/>
          <a:ln>
            <a:noFill/>
          </a:ln>
        </p:spPr>
      </p:pic>
      <p:sp>
        <p:nvSpPr>
          <p:cNvPr id="81" name="Google Shape;81;p2"/>
          <p:cNvSpPr/>
          <p:nvPr/>
        </p:nvSpPr>
        <p:spPr>
          <a:xfrm>
            <a:off x="3870" y="0"/>
            <a:ext cx="9144000" cy="4686017"/>
          </a:xfrm>
          <a:prstGeom prst="rect">
            <a:avLst/>
          </a:prstGeom>
          <a:solidFill>
            <a:schemeClr val="l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82" name="Google Shape;82;p2"/>
          <p:cNvSpPr txBox="1">
            <a:spLocks noGrp="1"/>
          </p:cNvSpPr>
          <p:nvPr>
            <p:ph type="title"/>
          </p:nvPr>
        </p:nvSpPr>
        <p:spPr>
          <a:xfrm>
            <a:off x="509335" y="765542"/>
            <a:ext cx="8125329" cy="284933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dirty="0"/>
              <a:t>Back to the Future: </a:t>
            </a:r>
            <a:br>
              <a:rPr lang="en-US" dirty="0"/>
            </a:br>
            <a:r>
              <a:rPr lang="en-US" dirty="0"/>
              <a:t>How LTI Advantage </a:t>
            </a:r>
            <a:br>
              <a:rPr lang="en-US" dirty="0"/>
            </a:br>
            <a:r>
              <a:rPr lang="en-US" dirty="0"/>
              <a:t>Enables the Boutique LMS</a:t>
            </a:r>
            <a:br>
              <a:rPr lang="en-US" dirty="0"/>
            </a:br>
            <a:r>
              <a:rPr lang="en-US" sz="2400" dirty="0"/>
              <a:t>Charles R. Severance, </a:t>
            </a:r>
            <a:r>
              <a:rPr lang="en-US" sz="2400" dirty="0" err="1"/>
              <a:t>SakaiLMS.org</a:t>
            </a:r>
            <a:r>
              <a:rPr lang="en-US" sz="2400" dirty="0"/>
              <a:t> </a:t>
            </a:r>
            <a:br>
              <a:rPr lang="en-US" sz="2400" dirty="0"/>
            </a:br>
            <a:r>
              <a:rPr lang="en-US" sz="2400" dirty="0"/>
              <a:t>Joshua Wilson, Longsight, Inc.</a:t>
            </a:r>
            <a:endParaRPr sz="2400" dirty="0"/>
          </a:p>
        </p:txBody>
      </p:sp>
      <p:sp>
        <p:nvSpPr>
          <p:cNvPr id="83" name="Google Shape;83;p2"/>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2"/>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0BDF72-9EAD-B545-BB1D-1063DB872911}"/>
              </a:ext>
            </a:extLst>
          </p:cNvPr>
          <p:cNvSpPr>
            <a:spLocks noGrp="1"/>
          </p:cNvSpPr>
          <p:nvPr>
            <p:ph type="title"/>
          </p:nvPr>
        </p:nvSpPr>
        <p:spPr/>
        <p:txBody>
          <a:bodyPr/>
          <a:lstStyle/>
          <a:p>
            <a:r>
              <a:rPr lang="en-US" dirty="0"/>
              <a:t>Most Innovative</a:t>
            </a:r>
          </a:p>
        </p:txBody>
      </p:sp>
      <p:pic>
        <p:nvPicPr>
          <p:cNvPr id="13" name="Picture 12" descr="Timeline&#10;&#10;Description automatically generated">
            <a:extLst>
              <a:ext uri="{FF2B5EF4-FFF2-40B4-BE49-F238E27FC236}">
                <a16:creationId xmlns:a16="http://schemas.microsoft.com/office/drawing/2014/main" id="{5A10D173-DD65-DF45-8568-B9E3231E4D0D}"/>
              </a:ext>
            </a:extLst>
          </p:cNvPr>
          <p:cNvPicPr>
            <a:picLocks noChangeAspect="1"/>
          </p:cNvPicPr>
          <p:nvPr/>
        </p:nvPicPr>
        <p:blipFill>
          <a:blip r:embed="rId2"/>
          <a:stretch>
            <a:fillRect/>
          </a:stretch>
        </p:blipFill>
        <p:spPr>
          <a:xfrm>
            <a:off x="521367" y="951381"/>
            <a:ext cx="6967728" cy="3658057"/>
          </a:xfrm>
          <a:prstGeom prst="rect">
            <a:avLst/>
          </a:prstGeom>
          <a:ln>
            <a:solidFill>
              <a:schemeClr val="dk2"/>
            </a:solidFill>
          </a:ln>
        </p:spPr>
      </p:pic>
    </p:spTree>
    <p:extLst>
      <p:ext uri="{BB962C8B-B14F-4D97-AF65-F5344CB8AC3E}">
        <p14:creationId xmlns:p14="http://schemas.microsoft.com/office/powerpoint/2010/main" val="678658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s head on a green background&#10;&#10;Description automatically generated with medium confidence">
            <a:extLst>
              <a:ext uri="{FF2B5EF4-FFF2-40B4-BE49-F238E27FC236}">
                <a16:creationId xmlns:a16="http://schemas.microsoft.com/office/drawing/2014/main" id="{21F0819B-EFCD-3F49-ABA5-785334BC98EE}"/>
              </a:ext>
            </a:extLst>
          </p:cNvPr>
          <p:cNvPicPr>
            <a:picLocks noChangeAspect="1"/>
          </p:cNvPicPr>
          <p:nvPr/>
        </p:nvPicPr>
        <p:blipFill>
          <a:blip r:embed="rId2"/>
          <a:stretch>
            <a:fillRect/>
          </a:stretch>
        </p:blipFill>
        <p:spPr>
          <a:xfrm>
            <a:off x="728352" y="226243"/>
            <a:ext cx="6565462" cy="4392891"/>
          </a:xfrm>
          <a:prstGeom prst="rect">
            <a:avLst/>
          </a:prstGeom>
        </p:spPr>
      </p:pic>
    </p:spTree>
    <p:extLst>
      <p:ext uri="{BB962C8B-B14F-4D97-AF65-F5344CB8AC3E}">
        <p14:creationId xmlns:p14="http://schemas.microsoft.com/office/powerpoint/2010/main" val="3904675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19235D-A6F0-D146-BF56-A63E9A81733F}"/>
              </a:ext>
            </a:extLst>
          </p:cNvPr>
          <p:cNvSpPr>
            <a:spLocks noGrp="1"/>
          </p:cNvSpPr>
          <p:nvPr>
            <p:ph type="title"/>
          </p:nvPr>
        </p:nvSpPr>
        <p:spPr/>
        <p:txBody>
          <a:bodyPr/>
          <a:lstStyle/>
          <a:p>
            <a:r>
              <a:rPr lang="en-US" dirty="0"/>
              <a:t>Faculty &amp; Students First</a:t>
            </a:r>
          </a:p>
        </p:txBody>
      </p:sp>
      <p:pic>
        <p:nvPicPr>
          <p:cNvPr id="5" name="Google Shape;835;p123">
            <a:extLst>
              <a:ext uri="{FF2B5EF4-FFF2-40B4-BE49-F238E27FC236}">
                <a16:creationId xmlns:a16="http://schemas.microsoft.com/office/drawing/2014/main" id="{60DCBD40-11A0-6748-B28A-8531AE256E06}"/>
              </a:ext>
            </a:extLst>
          </p:cNvPr>
          <p:cNvPicPr preferRelativeResize="0"/>
          <p:nvPr/>
        </p:nvPicPr>
        <p:blipFill>
          <a:blip r:embed="rId3">
            <a:alphaModFix/>
          </a:blip>
          <a:stretch>
            <a:fillRect/>
          </a:stretch>
        </p:blipFill>
        <p:spPr>
          <a:xfrm>
            <a:off x="668071" y="916340"/>
            <a:ext cx="5951390" cy="3118947"/>
          </a:xfrm>
          <a:prstGeom prst="rect">
            <a:avLst/>
          </a:prstGeom>
          <a:noFill/>
          <a:ln>
            <a:noFill/>
          </a:ln>
          <a:effectLst>
            <a:outerShdw blurRad="57150" dist="19050" dir="5400000" algn="bl" rotWithShape="0">
              <a:srgbClr val="000000">
                <a:alpha val="50000"/>
              </a:srgbClr>
            </a:outerShdw>
          </a:effectLst>
        </p:spPr>
      </p:pic>
      <p:sp>
        <p:nvSpPr>
          <p:cNvPr id="4" name="Google Shape;453;p38">
            <a:extLst>
              <a:ext uri="{FF2B5EF4-FFF2-40B4-BE49-F238E27FC236}">
                <a16:creationId xmlns:a16="http://schemas.microsoft.com/office/drawing/2014/main" id="{18B8AE94-FD9F-7740-AA26-37C6F2E24663}"/>
              </a:ext>
            </a:extLst>
          </p:cNvPr>
          <p:cNvSpPr txBox="1"/>
          <p:nvPr/>
        </p:nvSpPr>
        <p:spPr>
          <a:xfrm>
            <a:off x="627507" y="4025351"/>
            <a:ext cx="5951390" cy="4039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Roboto"/>
                <a:ea typeface="Roboto"/>
                <a:cs typeface="Roboto"/>
                <a:sym typeface="Roboto"/>
              </a:rPr>
              <a:t>Sakai innovates by incorporating actual input from faculty and students.</a:t>
            </a:r>
            <a:endParaRPr sz="1425" b="0" i="1"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1364105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s face on a blue background&#10;&#10;Description automatically generated with medium confidence">
            <a:extLst>
              <a:ext uri="{FF2B5EF4-FFF2-40B4-BE49-F238E27FC236}">
                <a16:creationId xmlns:a16="http://schemas.microsoft.com/office/drawing/2014/main" id="{CEC37434-EE27-0640-89FA-4A4C41439D57}"/>
              </a:ext>
            </a:extLst>
          </p:cNvPr>
          <p:cNvPicPr>
            <a:picLocks noChangeAspect="1"/>
          </p:cNvPicPr>
          <p:nvPr/>
        </p:nvPicPr>
        <p:blipFill>
          <a:blip r:embed="rId2"/>
          <a:stretch>
            <a:fillRect/>
          </a:stretch>
        </p:blipFill>
        <p:spPr>
          <a:xfrm>
            <a:off x="771883" y="226243"/>
            <a:ext cx="6491105" cy="4392891"/>
          </a:xfrm>
          <a:prstGeom prst="rect">
            <a:avLst/>
          </a:prstGeom>
        </p:spPr>
      </p:pic>
    </p:spTree>
    <p:extLst>
      <p:ext uri="{BB962C8B-B14F-4D97-AF65-F5344CB8AC3E}">
        <p14:creationId xmlns:p14="http://schemas.microsoft.com/office/powerpoint/2010/main" val="296489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07211-8A65-2E4D-BD83-2CE3E70BF1E7}"/>
              </a:ext>
            </a:extLst>
          </p:cNvPr>
          <p:cNvSpPr>
            <a:spLocks noGrp="1"/>
          </p:cNvSpPr>
          <p:nvPr>
            <p:ph type="title"/>
          </p:nvPr>
        </p:nvSpPr>
        <p:spPr/>
        <p:txBody>
          <a:bodyPr/>
          <a:lstStyle/>
          <a:p>
            <a:r>
              <a:rPr lang="en-US" dirty="0"/>
              <a:t>Wide Range of Sakai Services</a:t>
            </a:r>
          </a:p>
        </p:txBody>
      </p:sp>
      <p:sp>
        <p:nvSpPr>
          <p:cNvPr id="4" name="Left-Right Arrow 3">
            <a:extLst>
              <a:ext uri="{FF2B5EF4-FFF2-40B4-BE49-F238E27FC236}">
                <a16:creationId xmlns:a16="http://schemas.microsoft.com/office/drawing/2014/main" id="{C78FCA56-D565-B946-BFEF-D874D34568BA}"/>
              </a:ext>
            </a:extLst>
          </p:cNvPr>
          <p:cNvSpPr/>
          <p:nvPr/>
        </p:nvSpPr>
        <p:spPr>
          <a:xfrm>
            <a:off x="220336" y="1887166"/>
            <a:ext cx="7076933" cy="1118681"/>
          </a:xfrm>
          <a:prstGeom prst="leftRightArrow">
            <a:avLst/>
          </a:prstGeom>
          <a:solidFill>
            <a:srgbClr val="083C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F819D1-537E-6842-8009-0128140E3574}"/>
              </a:ext>
            </a:extLst>
          </p:cNvPr>
          <p:cNvSpPr txBox="1"/>
          <p:nvPr/>
        </p:nvSpPr>
        <p:spPr>
          <a:xfrm>
            <a:off x="806105" y="1426529"/>
            <a:ext cx="1611339" cy="707886"/>
          </a:xfrm>
          <a:prstGeom prst="rect">
            <a:avLst/>
          </a:prstGeom>
          <a:noFill/>
        </p:spPr>
        <p:txBody>
          <a:bodyPr wrap="none" rtlCol="0">
            <a:spAutoFit/>
          </a:bodyPr>
          <a:lstStyle/>
          <a:p>
            <a:r>
              <a:rPr lang="en-US" sz="2000" dirty="0"/>
              <a:t>Expert</a:t>
            </a:r>
          </a:p>
          <a:p>
            <a:r>
              <a:rPr lang="en-US" sz="2000" dirty="0"/>
              <a:t>Consultation</a:t>
            </a:r>
          </a:p>
        </p:txBody>
      </p:sp>
      <p:sp>
        <p:nvSpPr>
          <p:cNvPr id="6" name="TextBox 5">
            <a:extLst>
              <a:ext uri="{FF2B5EF4-FFF2-40B4-BE49-F238E27FC236}">
                <a16:creationId xmlns:a16="http://schemas.microsoft.com/office/drawing/2014/main" id="{972E2B9E-225B-5B4E-952E-79860726212C}"/>
              </a:ext>
            </a:extLst>
          </p:cNvPr>
          <p:cNvSpPr txBox="1"/>
          <p:nvPr/>
        </p:nvSpPr>
        <p:spPr>
          <a:xfrm>
            <a:off x="5729940" y="1399868"/>
            <a:ext cx="1011815" cy="707886"/>
          </a:xfrm>
          <a:prstGeom prst="rect">
            <a:avLst/>
          </a:prstGeom>
          <a:noFill/>
        </p:spPr>
        <p:txBody>
          <a:bodyPr wrap="none" rtlCol="0">
            <a:spAutoFit/>
          </a:bodyPr>
          <a:lstStyle/>
          <a:p>
            <a:pPr algn="r"/>
            <a:r>
              <a:rPr lang="en-US" sz="2000" dirty="0"/>
              <a:t>Cloud</a:t>
            </a:r>
          </a:p>
          <a:p>
            <a:pPr algn="r"/>
            <a:r>
              <a:rPr lang="en-US" sz="2000" dirty="0"/>
              <a:t>hosting</a:t>
            </a:r>
          </a:p>
        </p:txBody>
      </p:sp>
      <p:sp>
        <p:nvSpPr>
          <p:cNvPr id="7" name="TextBox 6">
            <a:extLst>
              <a:ext uri="{FF2B5EF4-FFF2-40B4-BE49-F238E27FC236}">
                <a16:creationId xmlns:a16="http://schemas.microsoft.com/office/drawing/2014/main" id="{DDBF77B1-DEBF-E545-992C-121D07E06CD6}"/>
              </a:ext>
            </a:extLst>
          </p:cNvPr>
          <p:cNvSpPr txBox="1"/>
          <p:nvPr/>
        </p:nvSpPr>
        <p:spPr>
          <a:xfrm>
            <a:off x="2779801" y="1399868"/>
            <a:ext cx="2305439" cy="707886"/>
          </a:xfrm>
          <a:prstGeom prst="rect">
            <a:avLst/>
          </a:prstGeom>
          <a:noFill/>
        </p:spPr>
        <p:txBody>
          <a:bodyPr wrap="none" rtlCol="0">
            <a:spAutoFit/>
          </a:bodyPr>
          <a:lstStyle/>
          <a:p>
            <a:r>
              <a:rPr lang="en-US" sz="2000" dirty="0"/>
              <a:t>Managed services</a:t>
            </a:r>
            <a:br>
              <a:rPr lang="en-US" sz="2000" dirty="0"/>
            </a:br>
            <a:r>
              <a:rPr lang="en-US" sz="2000" dirty="0"/>
              <a:t>in your data center</a:t>
            </a:r>
          </a:p>
        </p:txBody>
      </p:sp>
    </p:spTree>
    <p:extLst>
      <p:ext uri="{BB962C8B-B14F-4D97-AF65-F5344CB8AC3E}">
        <p14:creationId xmlns:p14="http://schemas.microsoft.com/office/powerpoint/2010/main" val="1328892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34"/>
          <p:cNvPicPr preferRelativeResize="0"/>
          <p:nvPr/>
        </p:nvPicPr>
        <p:blipFill rotWithShape="1">
          <a:blip r:embed="rId3">
            <a:alphaModFix/>
          </a:blip>
          <a:srcRect/>
          <a:stretch/>
        </p:blipFill>
        <p:spPr>
          <a:xfrm>
            <a:off x="228600" y="495472"/>
            <a:ext cx="5447212" cy="685800"/>
          </a:xfrm>
          <a:prstGeom prst="rect">
            <a:avLst/>
          </a:prstGeom>
          <a:noFill/>
          <a:ln>
            <a:noFill/>
          </a:ln>
        </p:spPr>
      </p:pic>
      <p:pic>
        <p:nvPicPr>
          <p:cNvPr id="414" name="Google Shape;414;p34"/>
          <p:cNvPicPr preferRelativeResize="0"/>
          <p:nvPr/>
        </p:nvPicPr>
        <p:blipFill rotWithShape="1">
          <a:blip r:embed="rId4">
            <a:alphaModFix/>
          </a:blip>
          <a:srcRect/>
          <a:stretch/>
        </p:blipFill>
        <p:spPr>
          <a:xfrm>
            <a:off x="7626463" y="3481417"/>
            <a:ext cx="1069848" cy="1069848"/>
          </a:xfrm>
          <a:prstGeom prst="rect">
            <a:avLst/>
          </a:prstGeom>
          <a:noFill/>
          <a:ln>
            <a:noFill/>
          </a:ln>
        </p:spPr>
      </p:pic>
      <p:sp>
        <p:nvSpPr>
          <p:cNvPr id="415" name="Google Shape;415;p34"/>
          <p:cNvSpPr txBox="1"/>
          <p:nvPr/>
        </p:nvSpPr>
        <p:spPr>
          <a:xfrm>
            <a:off x="89325" y="3327250"/>
            <a:ext cx="6986025" cy="1498275"/>
          </a:xfrm>
          <a:prstGeom prst="rect">
            <a:avLst/>
          </a:prstGeom>
          <a:noFill/>
          <a:ln>
            <a:noFill/>
          </a:ln>
        </p:spPr>
        <p:txBody>
          <a:bodyPr spcFirstLastPara="1" wrap="square" lIns="91425" tIns="91425" rIns="91425" bIns="91425" anchor="t" anchorCtr="0">
            <a:noAutofit/>
          </a:bodyPr>
          <a:lstStyle/>
          <a:p>
            <a:pPr marL="171450" marR="0" lvl="0" indent="0" algn="l" rtl="0">
              <a:lnSpc>
                <a:spcPct val="100000"/>
              </a:lnSpc>
              <a:spcBef>
                <a:spcPts val="0"/>
              </a:spcBef>
              <a:spcAft>
                <a:spcPts val="0"/>
              </a:spcAft>
              <a:buNone/>
            </a:pPr>
            <a:r>
              <a:rPr lang="en-US" sz="2025" b="0" i="0" u="none" strike="noStrike" cap="none">
                <a:solidFill>
                  <a:schemeClr val="dk1"/>
                </a:solidFill>
                <a:latin typeface="Calibri"/>
                <a:ea typeface="Calibri"/>
                <a:cs typeface="Calibri"/>
                <a:sym typeface="Calibri"/>
              </a:rPr>
              <a:t>“At Illinois State University, we are very thankful to have had Longsight as our partner for many years. Our Sakai environment is strong and stable due in part to their efforts.”</a:t>
            </a:r>
            <a:endParaRPr sz="2025" b="0" i="0" u="none" strike="noStrike" cap="none">
              <a:solidFill>
                <a:schemeClr val="dk1"/>
              </a:solidFill>
              <a:latin typeface="Calibri"/>
              <a:ea typeface="Calibri"/>
              <a:cs typeface="Calibri"/>
              <a:sym typeface="Calibri"/>
            </a:endParaRPr>
          </a:p>
          <a:p>
            <a:pPr marL="171450" marR="0" lvl="0" indent="0" algn="l" rtl="0">
              <a:lnSpc>
                <a:spcPct val="100000"/>
              </a:lnSpc>
              <a:spcBef>
                <a:spcPts val="0"/>
              </a:spcBef>
              <a:spcAft>
                <a:spcPts val="0"/>
              </a:spcAft>
              <a:buNone/>
            </a:pPr>
            <a:r>
              <a:rPr lang="en-US" sz="2025" b="0" i="1" u="none" strike="noStrike" cap="none">
                <a:solidFill>
                  <a:schemeClr val="dk1"/>
                </a:solidFill>
                <a:latin typeface="Calibri"/>
                <a:ea typeface="Calibri"/>
                <a:cs typeface="Calibri"/>
                <a:sym typeface="Calibri"/>
              </a:rPr>
              <a:t>–W. Todd Smoak, Interim Executive Director</a:t>
            </a:r>
            <a:endParaRPr sz="2025" b="0" i="0" u="none" strike="noStrike" cap="none">
              <a:solidFill>
                <a:srgbClr val="000000"/>
              </a:solidFill>
              <a:latin typeface="Roboto"/>
              <a:ea typeface="Roboto"/>
              <a:cs typeface="Roboto"/>
              <a:sym typeface="Roboto"/>
            </a:endParaRPr>
          </a:p>
        </p:txBody>
      </p:sp>
      <p:sp>
        <p:nvSpPr>
          <p:cNvPr id="416" name="Google Shape;416;p34"/>
          <p:cNvSpPr txBox="1"/>
          <p:nvPr/>
        </p:nvSpPr>
        <p:spPr>
          <a:xfrm>
            <a:off x="91450" y="1803250"/>
            <a:ext cx="6985800" cy="1431131"/>
          </a:xfrm>
          <a:prstGeom prst="rect">
            <a:avLst/>
          </a:prstGeom>
          <a:noFill/>
          <a:ln>
            <a:noFill/>
          </a:ln>
        </p:spPr>
        <p:txBody>
          <a:bodyPr spcFirstLastPara="1" wrap="square" lIns="91425" tIns="91425" rIns="91425" bIns="91425" anchor="t" anchorCtr="0">
            <a:spAutoFit/>
          </a:bodyPr>
          <a:lstStyle/>
          <a:p>
            <a:pPr marL="171450" marR="0" lvl="0" indent="0" algn="l" rtl="0">
              <a:lnSpc>
                <a:spcPct val="100000"/>
              </a:lnSpc>
              <a:spcBef>
                <a:spcPts val="0"/>
              </a:spcBef>
              <a:spcAft>
                <a:spcPts val="0"/>
              </a:spcAft>
              <a:buNone/>
            </a:pPr>
            <a:r>
              <a:rPr lang="en-US" sz="2025" b="0" i="0" u="none" strike="noStrike" cap="none">
                <a:solidFill>
                  <a:schemeClr val="dk1"/>
                </a:solidFill>
                <a:latin typeface="Calibri"/>
                <a:ea typeface="Calibri"/>
                <a:cs typeface="Calibri"/>
                <a:sym typeface="Calibri"/>
              </a:rPr>
              <a:t>“[Longsight] exemplifies one of the best relationships </a:t>
            </a:r>
            <a:br>
              <a:rPr lang="en-US" sz="2025" b="0" i="0" u="none" strike="noStrike" cap="none">
                <a:solidFill>
                  <a:schemeClr val="dk1"/>
                </a:solidFill>
                <a:latin typeface="Calibri"/>
                <a:ea typeface="Calibri"/>
                <a:cs typeface="Calibri"/>
                <a:sym typeface="Calibri"/>
              </a:rPr>
            </a:br>
            <a:r>
              <a:rPr lang="en-US" sz="2025" b="0" i="0" u="none" strike="noStrike" cap="none">
                <a:solidFill>
                  <a:schemeClr val="dk1"/>
                </a:solidFill>
                <a:latin typeface="Calibri"/>
                <a:ea typeface="Calibri"/>
                <a:cs typeface="Calibri"/>
                <a:sym typeface="Calibri"/>
              </a:rPr>
              <a:t>we’ve had with a vendor. They’re collaborative in nature</a:t>
            </a:r>
            <a:br>
              <a:rPr lang="en-US" sz="2025" b="0" i="0" u="none" strike="noStrike" cap="none">
                <a:solidFill>
                  <a:schemeClr val="dk1"/>
                </a:solidFill>
                <a:latin typeface="Calibri"/>
                <a:ea typeface="Calibri"/>
                <a:cs typeface="Calibri"/>
                <a:sym typeface="Calibri"/>
              </a:rPr>
            </a:br>
            <a:r>
              <a:rPr lang="en-US" sz="2025" b="0" i="0" u="none" strike="noStrike" cap="none">
                <a:solidFill>
                  <a:schemeClr val="dk1"/>
                </a:solidFill>
                <a:latin typeface="Calibri"/>
                <a:ea typeface="Calibri"/>
                <a:cs typeface="Calibri"/>
                <a:sym typeface="Calibri"/>
              </a:rPr>
              <a:t> and they’re responsive….”</a:t>
            </a:r>
            <a:endParaRPr sz="2025" b="0" i="0" u="none" strike="noStrike" cap="none">
              <a:solidFill>
                <a:schemeClr val="dk1"/>
              </a:solidFill>
              <a:latin typeface="Calibri"/>
              <a:ea typeface="Calibri"/>
              <a:cs typeface="Calibri"/>
              <a:sym typeface="Calibri"/>
            </a:endParaRPr>
          </a:p>
          <a:p>
            <a:pPr marL="171450" marR="0" lvl="0" indent="0" algn="l" rtl="0">
              <a:lnSpc>
                <a:spcPct val="100000"/>
              </a:lnSpc>
              <a:spcBef>
                <a:spcPts val="0"/>
              </a:spcBef>
              <a:spcAft>
                <a:spcPts val="0"/>
              </a:spcAft>
              <a:buNone/>
            </a:pPr>
            <a:r>
              <a:rPr lang="en-US" sz="2025" b="0" i="1" u="none" strike="noStrike" cap="none">
                <a:solidFill>
                  <a:schemeClr val="dk1"/>
                </a:solidFill>
                <a:latin typeface="Calibri"/>
                <a:ea typeface="Calibri"/>
                <a:cs typeface="Calibri"/>
                <a:sym typeface="Calibri"/>
              </a:rPr>
              <a:t>–Alan Regan, Director</a:t>
            </a:r>
            <a:endParaRPr sz="2025" b="0" i="1" u="none" strike="noStrike" cap="none">
              <a:solidFill>
                <a:schemeClr val="dk1"/>
              </a:solidFill>
              <a:latin typeface="Calibri"/>
              <a:ea typeface="Calibri"/>
              <a:cs typeface="Calibri"/>
              <a:sym typeface="Calibri"/>
            </a:endParaRPr>
          </a:p>
        </p:txBody>
      </p:sp>
      <p:sp>
        <p:nvSpPr>
          <p:cNvPr id="417" name="Google Shape;417;p34"/>
          <p:cNvSpPr txBox="1">
            <a:spLocks noGrp="1"/>
          </p:cNvSpPr>
          <p:nvPr>
            <p:ph type="body" idx="1"/>
          </p:nvPr>
        </p:nvSpPr>
        <p:spPr>
          <a:xfrm>
            <a:off x="0" y="1227138"/>
            <a:ext cx="8824913" cy="528637"/>
          </a:xfrm>
          <a:prstGeom prst="rect">
            <a:avLst/>
          </a:prstGeom>
          <a:noFill/>
          <a:ln>
            <a:noFill/>
          </a:ln>
        </p:spPr>
        <p:txBody>
          <a:bodyPr spcFirstLastPara="1" wrap="square" lIns="68550" tIns="34275" rIns="68550" bIns="34275" anchor="t" anchorCtr="0">
            <a:noAutofit/>
          </a:bodyPr>
          <a:lstStyle/>
          <a:p>
            <a:pPr marL="0" marR="0" lvl="0" indent="0" algn="l" rtl="0">
              <a:lnSpc>
                <a:spcPct val="95000"/>
              </a:lnSpc>
              <a:spcBef>
                <a:spcPts val="0"/>
              </a:spcBef>
              <a:spcAft>
                <a:spcPts val="0"/>
              </a:spcAft>
              <a:buClr>
                <a:srgbClr val="000000"/>
              </a:buClr>
              <a:buSzPts val="1500"/>
              <a:buFont typeface="Arial"/>
              <a:buNone/>
            </a:pPr>
            <a:r>
              <a:rPr lang="en-US" sz="1500" b="1" i="1" u="none" strike="noStrike" cap="none">
                <a:solidFill>
                  <a:srgbClr val="073763"/>
                </a:solidFill>
                <a:latin typeface="Arial"/>
                <a:ea typeface="Arial"/>
                <a:cs typeface="Arial"/>
                <a:sym typeface="Arial"/>
              </a:rPr>
              <a:t>Sakai leadership since 2005 </a:t>
            </a:r>
            <a:r>
              <a:rPr lang="en-US" sz="1500" b="1" i="0" u="none" strike="noStrike" cap="none">
                <a:solidFill>
                  <a:srgbClr val="073763"/>
                </a:solidFill>
                <a:latin typeface="Arial"/>
                <a:ea typeface="Arial"/>
                <a:cs typeface="Arial"/>
                <a:sym typeface="Arial"/>
              </a:rPr>
              <a:t>◉</a:t>
            </a:r>
            <a:r>
              <a:rPr lang="en-US" sz="1500" b="1" i="1" u="none" strike="noStrike" cap="none">
                <a:solidFill>
                  <a:srgbClr val="073763"/>
                </a:solidFill>
                <a:latin typeface="Arial"/>
                <a:ea typeface="Arial"/>
                <a:cs typeface="Arial"/>
                <a:sym typeface="Arial"/>
              </a:rPr>
              <a:t> 100 institutions hosted </a:t>
            </a:r>
            <a:r>
              <a:rPr lang="en-US" sz="1500" b="1" i="0" u="none" strike="noStrike" cap="none">
                <a:solidFill>
                  <a:srgbClr val="073763"/>
                </a:solidFill>
                <a:latin typeface="Arial"/>
                <a:ea typeface="Arial"/>
                <a:cs typeface="Arial"/>
                <a:sym typeface="Arial"/>
              </a:rPr>
              <a:t>◉ </a:t>
            </a:r>
            <a:r>
              <a:rPr lang="en-US" sz="1500" b="1" i="1" u="none" strike="noStrike" cap="none">
                <a:solidFill>
                  <a:srgbClr val="073763"/>
                </a:solidFill>
                <a:latin typeface="Arial"/>
                <a:ea typeface="Arial"/>
                <a:cs typeface="Arial"/>
                <a:sym typeface="Arial"/>
              </a:rPr>
              <a:t>Deep expertise and a personal touch</a:t>
            </a:r>
            <a:endParaRPr sz="1500" b="1" i="1" u="none" strike="noStrike" cap="none">
              <a:solidFill>
                <a:srgbClr val="073763"/>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400"/>
              <a:buFont typeface="Arial"/>
              <a:buNone/>
            </a:pPr>
            <a:endParaRPr sz="1500" b="1" i="1" u="none" strike="noStrike" cap="none">
              <a:solidFill>
                <a:srgbClr val="073763"/>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400"/>
              <a:buFont typeface="Arial"/>
              <a:buNone/>
            </a:pPr>
            <a:br>
              <a:rPr lang="en-US" sz="1500" b="1" i="1" u="none" strike="noStrike" cap="none">
                <a:solidFill>
                  <a:srgbClr val="073763"/>
                </a:solidFill>
                <a:latin typeface="Arial"/>
                <a:ea typeface="Arial"/>
                <a:cs typeface="Arial"/>
                <a:sym typeface="Arial"/>
              </a:rPr>
            </a:br>
            <a:endParaRPr sz="1500" b="1" i="1" u="none" strike="noStrike" cap="none">
              <a:solidFill>
                <a:srgbClr val="073763"/>
              </a:solidFill>
              <a:latin typeface="Arial"/>
              <a:ea typeface="Arial"/>
              <a:cs typeface="Arial"/>
              <a:sym typeface="Arial"/>
            </a:endParaRPr>
          </a:p>
        </p:txBody>
      </p:sp>
      <p:pic>
        <p:nvPicPr>
          <p:cNvPr id="418" name="Google Shape;418;p34"/>
          <p:cNvPicPr preferRelativeResize="0"/>
          <p:nvPr/>
        </p:nvPicPr>
        <p:blipFill rotWithShape="1">
          <a:blip r:embed="rId5">
            <a:alphaModFix/>
          </a:blip>
          <a:srcRect l="8250" t="19522" r="8415" b="18793"/>
          <a:stretch/>
        </p:blipFill>
        <p:spPr>
          <a:xfrm>
            <a:off x="6633426" y="1956826"/>
            <a:ext cx="2280250" cy="56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25"/>
          <p:cNvPicPr preferRelativeResize="0"/>
          <p:nvPr/>
        </p:nvPicPr>
        <p:blipFill rotWithShape="1">
          <a:blip r:embed="rId3">
            <a:alphaModFix/>
          </a:blip>
          <a:srcRect r="24640"/>
          <a:stretch/>
        </p:blipFill>
        <p:spPr>
          <a:xfrm>
            <a:off x="0" y="0"/>
            <a:ext cx="9144000" cy="4670115"/>
          </a:xfrm>
          <a:prstGeom prst="rect">
            <a:avLst/>
          </a:prstGeom>
          <a:noFill/>
          <a:ln>
            <a:noFill/>
          </a:ln>
        </p:spPr>
      </p:pic>
      <p:sp>
        <p:nvSpPr>
          <p:cNvPr id="378" name="Google Shape;378;p25"/>
          <p:cNvSpPr/>
          <p:nvPr/>
        </p:nvSpPr>
        <p:spPr>
          <a:xfrm>
            <a:off x="3870" y="0"/>
            <a:ext cx="9144000" cy="4686017"/>
          </a:xfrm>
          <a:prstGeom prst="rect">
            <a:avLst/>
          </a:prstGeom>
          <a:solidFill>
            <a:schemeClr val="l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379" name="Google Shape;379;p25"/>
          <p:cNvSpPr txBox="1">
            <a:spLocks noGrp="1"/>
          </p:cNvSpPr>
          <p:nvPr>
            <p:ph type="title"/>
          </p:nvPr>
        </p:nvSpPr>
        <p:spPr>
          <a:xfrm>
            <a:off x="509335" y="765542"/>
            <a:ext cx="8125329" cy="284933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dirty="0"/>
              <a:t>Sakai Plus Demo</a:t>
            </a:r>
            <a:endParaRPr sz="2400" dirty="0"/>
          </a:p>
        </p:txBody>
      </p:sp>
      <p:sp>
        <p:nvSpPr>
          <p:cNvPr id="380" name="Google Shape;380;p25"/>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1" name="Google Shape;381;p25"/>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xfrm>
            <a:off x="497303" y="250149"/>
            <a:ext cx="6799967" cy="8572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dirty="0"/>
              <a:t>Contact Information</a:t>
            </a:r>
            <a:endParaRPr dirty="0"/>
          </a:p>
        </p:txBody>
      </p:sp>
      <p:sp>
        <p:nvSpPr>
          <p:cNvPr id="71" name="Google Shape;71;p4"/>
          <p:cNvSpPr txBox="1">
            <a:spLocks noGrp="1"/>
          </p:cNvSpPr>
          <p:nvPr>
            <p:ph type="body" idx="1"/>
          </p:nvPr>
        </p:nvSpPr>
        <p:spPr>
          <a:xfrm>
            <a:off x="497305" y="1203158"/>
            <a:ext cx="6799966" cy="3159666"/>
          </a:xfrm>
          <a:prstGeom prst="rect">
            <a:avLst/>
          </a:prstGeom>
          <a:noFill/>
          <a:ln>
            <a:noFill/>
          </a:ln>
        </p:spPr>
        <p:txBody>
          <a:bodyPr spcFirstLastPara="1" wrap="square" lIns="91425" tIns="45700" rIns="91425" bIns="45700" anchor="t" anchorCtr="0">
            <a:noAutofit/>
          </a:bodyPr>
          <a:lstStyle/>
          <a:p>
            <a:r>
              <a:rPr lang="en-US" dirty="0" err="1"/>
              <a:t>SakaiLMS</a:t>
            </a:r>
            <a:endParaRPr lang="en-US" dirty="0"/>
          </a:p>
          <a:p>
            <a:pPr lvl="1"/>
            <a:r>
              <a:rPr lang="en-US" dirty="0" err="1"/>
              <a:t>www.sakailms.org</a:t>
            </a:r>
            <a:endParaRPr lang="en-US" dirty="0"/>
          </a:p>
          <a:p>
            <a:r>
              <a:rPr lang="en-US" dirty="0" err="1"/>
              <a:t>SakaiPlus</a:t>
            </a:r>
            <a:endParaRPr lang="en-US" dirty="0"/>
          </a:p>
          <a:p>
            <a:pPr lvl="1"/>
            <a:r>
              <a:rPr lang="en-US" dirty="0"/>
              <a:t>Questions: </a:t>
            </a:r>
            <a:r>
              <a:rPr lang="en-US" dirty="0" err="1">
                <a:solidFill>
                  <a:srgbClr val="002060"/>
                </a:solidFill>
              </a:rPr>
              <a:t>plus@sakailms.org</a:t>
            </a:r>
            <a:endParaRPr lang="en-US" dirty="0">
              <a:solidFill>
                <a:srgbClr val="002060"/>
              </a:solidFill>
            </a:endParaRPr>
          </a:p>
          <a:p>
            <a:pPr lvl="1"/>
            <a:r>
              <a:rPr lang="en-US" dirty="0"/>
              <a:t>Sign up for </a:t>
            </a:r>
            <a:r>
              <a:rPr lang="en-US" dirty="0">
                <a:solidFill>
                  <a:srgbClr val="002060"/>
                </a:solidFill>
              </a:rPr>
              <a:t>beta </a:t>
            </a:r>
            <a:r>
              <a:rPr lang="en-US" dirty="0" err="1">
                <a:solidFill>
                  <a:srgbClr val="002060"/>
                </a:solidFill>
              </a:rPr>
              <a:t>plus.sakaicloud.com</a:t>
            </a:r>
            <a:endParaRPr lang="en-US" dirty="0">
              <a:solidFill>
                <a:srgbClr val="002060"/>
              </a:solidFill>
            </a:endParaRPr>
          </a:p>
        </p:txBody>
      </p:sp>
      <p:sp>
        <p:nvSpPr>
          <p:cNvPr id="72" name="Google Shape;72;p4"/>
          <p:cNvSpPr/>
          <p:nvPr/>
        </p:nvSpPr>
        <p:spPr>
          <a:xfrm>
            <a:off x="3348646" y="4754851"/>
            <a:ext cx="1097280" cy="27829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 name="Google Shape;73;p4"/>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3447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xfrm>
            <a:off x="497303" y="250149"/>
            <a:ext cx="6799967" cy="8572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a:t>Show of Hands</a:t>
            </a:r>
            <a:endParaRPr/>
          </a:p>
        </p:txBody>
      </p:sp>
      <p:sp>
        <p:nvSpPr>
          <p:cNvPr id="71" name="Google Shape;71;p4"/>
          <p:cNvSpPr txBox="1">
            <a:spLocks noGrp="1"/>
          </p:cNvSpPr>
          <p:nvPr>
            <p:ph type="body" idx="1"/>
          </p:nvPr>
        </p:nvSpPr>
        <p:spPr>
          <a:xfrm>
            <a:off x="497305" y="1203158"/>
            <a:ext cx="6799966" cy="3159666"/>
          </a:xfrm>
          <a:prstGeom prst="rect">
            <a:avLst/>
          </a:prstGeom>
          <a:noFill/>
          <a:ln>
            <a:noFill/>
          </a:ln>
        </p:spPr>
        <p:txBody>
          <a:bodyPr spcFirstLastPara="1" wrap="square" lIns="91425" tIns="45700" rIns="91425" bIns="45700" anchor="t" anchorCtr="0">
            <a:noAutofit/>
          </a:bodyPr>
          <a:lstStyle/>
          <a:p>
            <a:pPr marL="342900" lvl="0" indent="-139700" algn="l" rtl="0">
              <a:lnSpc>
                <a:spcPct val="100000"/>
              </a:lnSpc>
              <a:spcBef>
                <a:spcPts val="0"/>
              </a:spcBef>
              <a:spcAft>
                <a:spcPts val="0"/>
              </a:spcAft>
              <a:buClr>
                <a:srgbClr val="789C4A"/>
              </a:buClr>
              <a:buSzPts val="3200"/>
              <a:buFont typeface="Arial"/>
              <a:buNone/>
            </a:pPr>
            <a:r>
              <a:rPr lang="en-US"/>
              <a:t>Running Canvas, Blackboard, or Brightspace?</a:t>
            </a:r>
            <a:endParaRPr/>
          </a:p>
          <a:p>
            <a:pPr marL="342900" lvl="0" indent="-139700" algn="l" rtl="0">
              <a:lnSpc>
                <a:spcPct val="100000"/>
              </a:lnSpc>
              <a:spcBef>
                <a:spcPts val="0"/>
              </a:spcBef>
              <a:spcAft>
                <a:spcPts val="0"/>
              </a:spcAft>
              <a:buSzPts val="3200"/>
              <a:buNone/>
            </a:pPr>
            <a:r>
              <a:rPr lang="en-US"/>
              <a:t>How many LMS transitions since 2000?</a:t>
            </a:r>
            <a:endParaRPr/>
          </a:p>
          <a:p>
            <a:pPr marL="342900" lvl="0" indent="-139700" algn="l" rtl="0">
              <a:lnSpc>
                <a:spcPct val="100000"/>
              </a:lnSpc>
              <a:spcBef>
                <a:spcPts val="0"/>
              </a:spcBef>
              <a:spcAft>
                <a:spcPts val="0"/>
              </a:spcAft>
              <a:buSzPts val="3200"/>
              <a:buNone/>
            </a:pPr>
            <a:r>
              <a:rPr lang="en-US"/>
              <a:t>Would you like to avoid an LMS transition for at least five years?</a:t>
            </a:r>
            <a:endParaRPr/>
          </a:p>
        </p:txBody>
      </p:sp>
      <p:sp>
        <p:nvSpPr>
          <p:cNvPr id="72" name="Google Shape;72;p4"/>
          <p:cNvSpPr/>
          <p:nvPr/>
        </p:nvSpPr>
        <p:spPr>
          <a:xfrm>
            <a:off x="3348646" y="4754851"/>
            <a:ext cx="1097280" cy="27829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 name="Google Shape;73;p4"/>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8"/>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8"/>
          <p:cNvSpPr txBox="1">
            <a:spLocks noGrp="1"/>
          </p:cNvSpPr>
          <p:nvPr>
            <p:ph type="title"/>
          </p:nvPr>
        </p:nvSpPr>
        <p:spPr>
          <a:xfrm>
            <a:off x="497304" y="250149"/>
            <a:ext cx="8125329" cy="8572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dirty="0"/>
              <a:t>Innovation Conundrum</a:t>
            </a:r>
            <a:endParaRPr dirty="0"/>
          </a:p>
        </p:txBody>
      </p:sp>
      <p:sp>
        <p:nvSpPr>
          <p:cNvPr id="110" name="Google Shape;110;p8"/>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pic>
        <p:nvPicPr>
          <p:cNvPr id="34" name="Picture 33">
            <a:extLst>
              <a:ext uri="{FF2B5EF4-FFF2-40B4-BE49-F238E27FC236}">
                <a16:creationId xmlns:a16="http://schemas.microsoft.com/office/drawing/2014/main" id="{D78F789D-A429-4B47-80F5-44CD4B8CF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720" y="2692500"/>
            <a:ext cx="1689908" cy="1689908"/>
          </a:xfrm>
          <a:prstGeom prst="rect">
            <a:avLst/>
          </a:prstGeom>
        </p:spPr>
      </p:pic>
      <p:pic>
        <p:nvPicPr>
          <p:cNvPr id="35" name="Picture 34">
            <a:extLst>
              <a:ext uri="{FF2B5EF4-FFF2-40B4-BE49-F238E27FC236}">
                <a16:creationId xmlns:a16="http://schemas.microsoft.com/office/drawing/2014/main" id="{F8FD4D1F-EBEB-B845-8FD4-DD0CA2A4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534" y="2609417"/>
            <a:ext cx="1795828" cy="1795828"/>
          </a:xfrm>
          <a:prstGeom prst="rect">
            <a:avLst/>
          </a:prstGeom>
        </p:spPr>
      </p:pic>
      <p:pic>
        <p:nvPicPr>
          <p:cNvPr id="36" name="Picture 35">
            <a:extLst>
              <a:ext uri="{FF2B5EF4-FFF2-40B4-BE49-F238E27FC236}">
                <a16:creationId xmlns:a16="http://schemas.microsoft.com/office/drawing/2014/main" id="{F2317E15-D6FA-CA45-B183-7E8389CEA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7502" y="952449"/>
            <a:ext cx="1619301" cy="1619301"/>
          </a:xfrm>
          <a:prstGeom prst="rect">
            <a:avLst/>
          </a:prstGeom>
        </p:spPr>
      </p:pic>
      <p:sp>
        <p:nvSpPr>
          <p:cNvPr id="2" name="TextBox 1">
            <a:extLst>
              <a:ext uri="{FF2B5EF4-FFF2-40B4-BE49-F238E27FC236}">
                <a16:creationId xmlns:a16="http://schemas.microsoft.com/office/drawing/2014/main" id="{F06E0C65-CB86-314A-A630-E29C2B248EC4}"/>
              </a:ext>
            </a:extLst>
          </p:cNvPr>
          <p:cNvSpPr txBox="1"/>
          <p:nvPr/>
        </p:nvSpPr>
        <p:spPr>
          <a:xfrm>
            <a:off x="497304" y="1262379"/>
            <a:ext cx="2573169" cy="2031325"/>
          </a:xfrm>
          <a:prstGeom prst="rect">
            <a:avLst/>
          </a:prstGeom>
          <a:noFill/>
        </p:spPr>
        <p:txBody>
          <a:bodyPr wrap="square" rtlCol="0">
            <a:spAutoFit/>
          </a:bodyPr>
          <a:lstStyle/>
          <a:p>
            <a:r>
              <a:rPr lang="en-US" sz="1800" b="1" dirty="0"/>
              <a:t>Most Faculty</a:t>
            </a:r>
          </a:p>
          <a:p>
            <a:pPr marL="285750" indent="-285750">
              <a:buFont typeface="Arial" panose="020B0604020202020204" pitchFamily="34" charset="0"/>
              <a:buChar char="•"/>
            </a:pPr>
            <a:r>
              <a:rPr lang="en-US" sz="1800" dirty="0"/>
              <a:t>Upload PowerPoint</a:t>
            </a:r>
          </a:p>
          <a:p>
            <a:pPr marL="285750" indent="-285750">
              <a:buFont typeface="Arial" panose="020B0604020202020204" pitchFamily="34" charset="0"/>
              <a:buChar char="•"/>
            </a:pPr>
            <a:r>
              <a:rPr lang="en-US" sz="1800" dirty="0"/>
              <a:t>Have some due dates</a:t>
            </a:r>
          </a:p>
          <a:p>
            <a:pPr marL="285750" indent="-285750">
              <a:buFont typeface="Arial" panose="020B0604020202020204" pitchFamily="34" charset="0"/>
              <a:buChar char="•"/>
            </a:pPr>
            <a:r>
              <a:rPr lang="en-US" sz="1800" dirty="0"/>
              <a:t>Don't move my cheese</a:t>
            </a:r>
          </a:p>
          <a:p>
            <a:endParaRPr lang="en-US" sz="1800" dirty="0"/>
          </a:p>
        </p:txBody>
      </p:sp>
      <p:sp>
        <p:nvSpPr>
          <p:cNvPr id="38" name="TextBox 37">
            <a:extLst>
              <a:ext uri="{FF2B5EF4-FFF2-40B4-BE49-F238E27FC236}">
                <a16:creationId xmlns:a16="http://schemas.microsoft.com/office/drawing/2014/main" id="{397B65F3-4E98-9047-AA87-9125D4102309}"/>
              </a:ext>
            </a:extLst>
          </p:cNvPr>
          <p:cNvSpPr txBox="1"/>
          <p:nvPr/>
        </p:nvSpPr>
        <p:spPr>
          <a:xfrm>
            <a:off x="3230870" y="2001043"/>
            <a:ext cx="2902883" cy="2031325"/>
          </a:xfrm>
          <a:prstGeom prst="rect">
            <a:avLst/>
          </a:prstGeom>
          <a:noFill/>
        </p:spPr>
        <p:txBody>
          <a:bodyPr wrap="square" rtlCol="0">
            <a:spAutoFit/>
          </a:bodyPr>
          <a:lstStyle/>
          <a:p>
            <a:r>
              <a:rPr lang="en-US" sz="1800" b="1" dirty="0"/>
              <a:t>A Few Faculty</a:t>
            </a:r>
          </a:p>
          <a:p>
            <a:pPr marL="285750" indent="-285750">
              <a:buFont typeface="Arial" panose="020B0604020202020204" pitchFamily="34" charset="0"/>
              <a:buChar char="•"/>
            </a:pPr>
            <a:r>
              <a:rPr lang="en-US" sz="1800" dirty="0"/>
              <a:t>I have an idea...</a:t>
            </a:r>
          </a:p>
          <a:p>
            <a:pPr marL="285750" indent="-285750">
              <a:buFont typeface="Arial" panose="020B0604020202020204" pitchFamily="34" charset="0"/>
              <a:buChar char="•"/>
            </a:pPr>
            <a:r>
              <a:rPr lang="en-US" sz="1800" dirty="0"/>
              <a:t>I want to teach using...</a:t>
            </a:r>
          </a:p>
          <a:p>
            <a:pPr marL="285750" indent="-285750">
              <a:buFont typeface="Arial" panose="020B0604020202020204" pitchFamily="34" charset="0"/>
              <a:buChar char="•"/>
            </a:pPr>
            <a:r>
              <a:rPr lang="en-US" sz="1800" dirty="0"/>
              <a:t>Is there a feature that lets me..</a:t>
            </a:r>
          </a:p>
          <a:p>
            <a:pPr marL="285750" indent="-285750">
              <a:buFont typeface="Arial" panose="020B0604020202020204" pitchFamily="34" charset="0"/>
              <a:buChar char="•"/>
            </a:pPr>
            <a:r>
              <a:rPr lang="en-US" sz="1800" dirty="0"/>
              <a:t>Can we add a feature?</a:t>
            </a:r>
          </a:p>
          <a:p>
            <a:endParaRPr lang="en-US" sz="1800" dirty="0"/>
          </a:p>
        </p:txBody>
      </p:sp>
      <p:sp>
        <p:nvSpPr>
          <p:cNvPr id="39" name="TextBox 38">
            <a:extLst>
              <a:ext uri="{FF2B5EF4-FFF2-40B4-BE49-F238E27FC236}">
                <a16:creationId xmlns:a16="http://schemas.microsoft.com/office/drawing/2014/main" id="{7F6D3117-7FB4-E843-8928-694E44BE80C5}"/>
              </a:ext>
            </a:extLst>
          </p:cNvPr>
          <p:cNvSpPr txBox="1"/>
          <p:nvPr/>
        </p:nvSpPr>
        <p:spPr>
          <a:xfrm>
            <a:off x="6707184" y="1262379"/>
            <a:ext cx="2188112" cy="1477328"/>
          </a:xfrm>
          <a:prstGeom prst="rect">
            <a:avLst/>
          </a:prstGeom>
          <a:noFill/>
        </p:spPr>
        <p:txBody>
          <a:bodyPr wrap="square" rtlCol="0">
            <a:spAutoFit/>
          </a:bodyPr>
          <a:lstStyle/>
          <a:p>
            <a:r>
              <a:rPr lang="en-US" sz="1800" b="1" dirty="0"/>
              <a:t>Campus IT</a:t>
            </a:r>
          </a:p>
          <a:p>
            <a:pPr marL="285750" indent="-285750">
              <a:buFont typeface="Arial" panose="020B0604020202020204" pitchFamily="34" charset="0"/>
              <a:buChar char="•"/>
            </a:pPr>
            <a:r>
              <a:rPr lang="en-US" sz="1800" dirty="0"/>
              <a:t>Simplicity</a:t>
            </a:r>
          </a:p>
          <a:p>
            <a:pPr marL="285750" indent="-285750">
              <a:buFont typeface="Arial" panose="020B0604020202020204" pitchFamily="34" charset="0"/>
              <a:buChar char="•"/>
            </a:pPr>
            <a:r>
              <a:rPr lang="en-US" sz="1800" dirty="0"/>
              <a:t>Stability</a:t>
            </a:r>
          </a:p>
          <a:p>
            <a:pPr marL="285750" indent="-285750">
              <a:buFont typeface="Arial" panose="020B0604020202020204" pitchFamily="34" charset="0"/>
              <a:buChar char="•"/>
            </a:pPr>
            <a:r>
              <a:rPr lang="en-US" sz="1800" dirty="0"/>
              <a:t>Scalability</a:t>
            </a:r>
          </a:p>
          <a:p>
            <a:pPr marL="285750" indent="-285750">
              <a:buFont typeface="Arial" panose="020B0604020202020204" pitchFamily="34" charset="0"/>
              <a:buChar char="•"/>
            </a:pPr>
            <a:r>
              <a:rPr lang="en-US" sz="1800" dirty="0"/>
              <a:t>Cost</a:t>
            </a:r>
          </a:p>
        </p:txBody>
      </p:sp>
    </p:spTree>
    <p:extLst>
      <p:ext uri="{BB962C8B-B14F-4D97-AF65-F5344CB8AC3E}">
        <p14:creationId xmlns:p14="http://schemas.microsoft.com/office/powerpoint/2010/main" val="3535994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5"/>
          <p:cNvPicPr preferRelativeResize="0"/>
          <p:nvPr/>
        </p:nvPicPr>
        <p:blipFill rotWithShape="1">
          <a:blip r:embed="rId3">
            <a:alphaModFix/>
          </a:blip>
          <a:srcRect r="24640"/>
          <a:stretch/>
        </p:blipFill>
        <p:spPr>
          <a:xfrm>
            <a:off x="0" y="0"/>
            <a:ext cx="9144000" cy="4670115"/>
          </a:xfrm>
          <a:prstGeom prst="rect">
            <a:avLst/>
          </a:prstGeom>
          <a:noFill/>
          <a:ln>
            <a:noFill/>
          </a:ln>
        </p:spPr>
      </p:pic>
      <p:sp>
        <p:nvSpPr>
          <p:cNvPr id="124" name="Google Shape;124;p5"/>
          <p:cNvSpPr/>
          <p:nvPr/>
        </p:nvSpPr>
        <p:spPr>
          <a:xfrm>
            <a:off x="3870" y="0"/>
            <a:ext cx="9144000" cy="4686017"/>
          </a:xfrm>
          <a:prstGeom prst="rect">
            <a:avLst/>
          </a:prstGeom>
          <a:solidFill>
            <a:schemeClr val="l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125" name="Google Shape;125;p5"/>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6" name="Google Shape;126;p5"/>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
        <p:nvSpPr>
          <p:cNvPr id="127" name="Google Shape;127;p5"/>
          <p:cNvSpPr txBox="1">
            <a:spLocks noGrp="1"/>
          </p:cNvSpPr>
          <p:nvPr>
            <p:ph type="title"/>
          </p:nvPr>
        </p:nvSpPr>
        <p:spPr>
          <a:xfrm>
            <a:off x="497304" y="250149"/>
            <a:ext cx="8125329"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B71"/>
              </a:buClr>
              <a:buSzPts val="4000"/>
              <a:buFont typeface="Calibri"/>
              <a:buNone/>
            </a:pPr>
            <a:r>
              <a:rPr lang="en-US"/>
              <a:t>Future of Learning Summit</a:t>
            </a:r>
            <a:endParaRPr/>
          </a:p>
        </p:txBody>
      </p:sp>
      <p:pic>
        <p:nvPicPr>
          <p:cNvPr id="128" name="Google Shape;128;p5" descr="A picture containing text, person&#10;&#10;Description automatically generated"/>
          <p:cNvPicPr preferRelativeResize="0"/>
          <p:nvPr/>
        </p:nvPicPr>
        <p:blipFill rotWithShape="1">
          <a:blip r:embed="rId4">
            <a:alphaModFix/>
          </a:blip>
          <a:srcRect/>
          <a:stretch/>
        </p:blipFill>
        <p:spPr>
          <a:xfrm>
            <a:off x="574522" y="250149"/>
            <a:ext cx="7883638" cy="42758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6"/>
          <p:cNvPicPr preferRelativeResize="0"/>
          <p:nvPr/>
        </p:nvPicPr>
        <p:blipFill rotWithShape="1">
          <a:blip r:embed="rId3">
            <a:alphaModFix/>
          </a:blip>
          <a:srcRect r="24640"/>
          <a:stretch/>
        </p:blipFill>
        <p:spPr>
          <a:xfrm>
            <a:off x="0" y="0"/>
            <a:ext cx="9144000" cy="4670115"/>
          </a:xfrm>
          <a:prstGeom prst="rect">
            <a:avLst/>
          </a:prstGeom>
          <a:noFill/>
          <a:ln>
            <a:noFill/>
          </a:ln>
        </p:spPr>
      </p:pic>
      <p:sp>
        <p:nvSpPr>
          <p:cNvPr id="134" name="Google Shape;134;p6"/>
          <p:cNvSpPr/>
          <p:nvPr/>
        </p:nvSpPr>
        <p:spPr>
          <a:xfrm>
            <a:off x="3870" y="0"/>
            <a:ext cx="9144000" cy="4686017"/>
          </a:xfrm>
          <a:prstGeom prst="rect">
            <a:avLst/>
          </a:prstGeom>
          <a:solidFill>
            <a:schemeClr val="l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135" name="Google Shape;135;p6"/>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6" name="Google Shape;136;p6"/>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
        <p:nvSpPr>
          <p:cNvPr id="137" name="Google Shape;137;p6"/>
          <p:cNvSpPr txBox="1">
            <a:spLocks noGrp="1"/>
          </p:cNvSpPr>
          <p:nvPr>
            <p:ph type="title"/>
          </p:nvPr>
        </p:nvSpPr>
        <p:spPr>
          <a:xfrm>
            <a:off x="497304" y="250149"/>
            <a:ext cx="8125329" cy="857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B71"/>
              </a:buClr>
              <a:buSzPts val="4000"/>
              <a:buFont typeface="Calibri"/>
              <a:buNone/>
            </a:pPr>
            <a:r>
              <a:rPr lang="en-US"/>
              <a:t>ASU Dreamscape Learn</a:t>
            </a:r>
            <a:endParaRPr/>
          </a:p>
        </p:txBody>
      </p:sp>
      <p:pic>
        <p:nvPicPr>
          <p:cNvPr id="138" name="Google Shape;138;p6" descr="Graphical user interface, website&#10;&#10;Description automatically generated"/>
          <p:cNvPicPr preferRelativeResize="0"/>
          <p:nvPr/>
        </p:nvPicPr>
        <p:blipFill rotWithShape="1">
          <a:blip r:embed="rId4">
            <a:alphaModFix/>
          </a:blip>
          <a:srcRect/>
          <a:stretch/>
        </p:blipFill>
        <p:spPr>
          <a:xfrm>
            <a:off x="570652" y="255863"/>
            <a:ext cx="7868026" cy="42701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7"/>
          <p:cNvPicPr preferRelativeResize="0"/>
          <p:nvPr/>
        </p:nvPicPr>
        <p:blipFill rotWithShape="1">
          <a:blip r:embed="rId3">
            <a:alphaModFix/>
          </a:blip>
          <a:srcRect r="24640"/>
          <a:stretch/>
        </p:blipFill>
        <p:spPr>
          <a:xfrm>
            <a:off x="0" y="0"/>
            <a:ext cx="9144000" cy="4670115"/>
          </a:xfrm>
          <a:prstGeom prst="rect">
            <a:avLst/>
          </a:prstGeom>
          <a:noFill/>
          <a:ln>
            <a:noFill/>
          </a:ln>
        </p:spPr>
      </p:pic>
      <p:sp>
        <p:nvSpPr>
          <p:cNvPr id="144" name="Google Shape;144;p7"/>
          <p:cNvSpPr/>
          <p:nvPr/>
        </p:nvSpPr>
        <p:spPr>
          <a:xfrm>
            <a:off x="3870" y="0"/>
            <a:ext cx="9144000" cy="4686017"/>
          </a:xfrm>
          <a:prstGeom prst="rect">
            <a:avLst/>
          </a:prstGeom>
          <a:solidFill>
            <a:schemeClr val="l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145" name="Google Shape;145;p7"/>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6" name="Google Shape;146;p7"/>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
        <p:nvSpPr>
          <p:cNvPr id="147" name="Google Shape;147;p7"/>
          <p:cNvSpPr txBox="1">
            <a:spLocks noGrp="1"/>
          </p:cNvSpPr>
          <p:nvPr>
            <p:ph type="title"/>
          </p:nvPr>
        </p:nvSpPr>
        <p:spPr>
          <a:xfrm>
            <a:off x="497304" y="250149"/>
            <a:ext cx="8125329" cy="85725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a:t>Dreamscape in Canvas</a:t>
            </a:r>
            <a:endParaRPr/>
          </a:p>
        </p:txBody>
      </p:sp>
      <p:pic>
        <p:nvPicPr>
          <p:cNvPr id="148" name="Google Shape;148;p7" descr="Graphical user interface, text, application, email&#10;&#10;Description automatically generated"/>
          <p:cNvPicPr preferRelativeResize="0"/>
          <p:nvPr/>
        </p:nvPicPr>
        <p:blipFill rotWithShape="1">
          <a:blip r:embed="rId4">
            <a:alphaModFix/>
          </a:blip>
          <a:srcRect/>
          <a:stretch/>
        </p:blipFill>
        <p:spPr>
          <a:xfrm>
            <a:off x="1348331" y="250149"/>
            <a:ext cx="6336020" cy="4270158"/>
          </a:xfrm>
          <a:prstGeom prst="rect">
            <a:avLst/>
          </a:prstGeom>
          <a:noFill/>
          <a:ln w="76200" cap="flat" cmpd="sng">
            <a:solidFill>
              <a:schemeClr val="accent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9"/>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Google Shape;190;p9"/>
          <p:cNvSpPr txBox="1">
            <a:spLocks noGrp="1"/>
          </p:cNvSpPr>
          <p:nvPr>
            <p:ph type="title"/>
          </p:nvPr>
        </p:nvSpPr>
        <p:spPr>
          <a:xfrm>
            <a:off x="497304" y="250149"/>
            <a:ext cx="8125329" cy="8572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a:t>Evolution of the LMS</a:t>
            </a:r>
            <a:endParaRPr/>
          </a:p>
        </p:txBody>
      </p:sp>
      <p:sp>
        <p:nvSpPr>
          <p:cNvPr id="191" name="Google Shape;191;p9"/>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sp>
        <p:nvSpPr>
          <p:cNvPr id="192" name="Google Shape;192;p9"/>
          <p:cNvSpPr/>
          <p:nvPr/>
        </p:nvSpPr>
        <p:spPr>
          <a:xfrm>
            <a:off x="345142" y="2212232"/>
            <a:ext cx="672724" cy="1747447"/>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sz="55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Summative</a:t>
            </a:r>
            <a:endParaRPr/>
          </a:p>
        </p:txBody>
      </p:sp>
      <p:sp>
        <p:nvSpPr>
          <p:cNvPr id="193" name="Google Shape;193;p9"/>
          <p:cNvSpPr/>
          <p:nvPr/>
        </p:nvSpPr>
        <p:spPr>
          <a:xfrm>
            <a:off x="1434619" y="1902582"/>
            <a:ext cx="672724" cy="2057097"/>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sz="55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Summative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Videos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Must Watch</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Optional</a:t>
            </a:r>
            <a:endParaRPr/>
          </a:p>
        </p:txBody>
      </p:sp>
      <p:grpSp>
        <p:nvGrpSpPr>
          <p:cNvPr id="194" name="Google Shape;194;p9"/>
          <p:cNvGrpSpPr/>
          <p:nvPr/>
        </p:nvGrpSpPr>
        <p:grpSpPr>
          <a:xfrm>
            <a:off x="2524097" y="1502229"/>
            <a:ext cx="1515484" cy="2457450"/>
            <a:chOff x="1903956" y="570065"/>
            <a:chExt cx="3555672" cy="5765740"/>
          </a:xfrm>
        </p:grpSpPr>
        <p:sp>
          <p:nvSpPr>
            <p:cNvPr id="195" name="Google Shape;195;p9"/>
            <p:cNvSpPr/>
            <p:nvPr/>
          </p:nvSpPr>
          <p:spPr>
            <a:xfrm>
              <a:off x="1903956" y="570065"/>
              <a:ext cx="1578364" cy="5765740"/>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a:t>
              </a:r>
              <a:r>
                <a:rPr lang="en-US" sz="550" b="0" i="0" u="none" strike="noStrike" cap="none">
                  <a:solidFill>
                    <a:srgbClr val="0070C0"/>
                  </a:solidFill>
                  <a:latin typeface="Arial"/>
                  <a:ea typeface="Arial"/>
                  <a:cs typeface="Arial"/>
                  <a:sym typeface="Arial"/>
                </a:rPr>
                <a:t>Exercise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Summative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Videos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Must Watch</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Optional</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LTI 1.1 Links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Reading</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0070C0"/>
                  </a:solidFill>
                  <a:latin typeface="Arial"/>
                  <a:ea typeface="Arial"/>
                  <a:cs typeface="Arial"/>
                  <a:sym typeface="Arial"/>
                </a:rPr>
                <a:t>Exercise</a:t>
              </a:r>
              <a:endParaRPr/>
            </a:p>
          </p:txBody>
        </p:sp>
        <p:sp>
          <p:nvSpPr>
            <p:cNvPr id="196" name="Google Shape;196;p9"/>
            <p:cNvSpPr/>
            <p:nvPr/>
          </p:nvSpPr>
          <p:spPr>
            <a:xfrm>
              <a:off x="3482320" y="4866557"/>
              <a:ext cx="398943" cy="102868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I</a:t>
              </a:r>
              <a:endParaRPr/>
            </a:p>
          </p:txBody>
        </p:sp>
        <p:sp>
          <p:nvSpPr>
            <p:cNvPr id="197" name="Google Shape;197;p9"/>
            <p:cNvSpPr/>
            <p:nvPr/>
          </p:nvSpPr>
          <p:spPr>
            <a:xfrm>
              <a:off x="3881264" y="4866557"/>
              <a:ext cx="1578364" cy="1028683"/>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Tool</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Reading</a:t>
              </a:r>
              <a:endParaRPr/>
            </a:p>
            <a:p>
              <a:pPr marL="0" marR="0" lvl="0" indent="0" algn="l" rtl="0">
                <a:lnSpc>
                  <a:spcPct val="100000"/>
                </a:lnSpc>
                <a:spcBef>
                  <a:spcPts val="0"/>
                </a:spcBef>
                <a:spcAft>
                  <a:spcPts val="0"/>
                </a:spcAft>
                <a:buNone/>
              </a:pPr>
              <a:r>
                <a:rPr lang="en-US" sz="550" b="0" i="0" u="none" strike="noStrike" cap="none">
                  <a:solidFill>
                    <a:srgbClr val="002060"/>
                  </a:solidFill>
                  <a:latin typeface="Arial"/>
                  <a:ea typeface="Arial"/>
                  <a:cs typeface="Arial"/>
                  <a:sym typeface="Arial"/>
                </a:rPr>
                <a:t> </a:t>
              </a:r>
              <a:r>
                <a:rPr lang="en-US" sz="550" b="0" i="0" u="none" strike="noStrike" cap="none">
                  <a:solidFill>
                    <a:srgbClr val="0070C0"/>
                  </a:solidFill>
                  <a:latin typeface="Arial"/>
                  <a:ea typeface="Arial"/>
                  <a:cs typeface="Arial"/>
                  <a:sym typeface="Arial"/>
                </a:rPr>
                <a:t>Exercise</a:t>
              </a:r>
              <a:endParaRPr/>
            </a:p>
          </p:txBody>
        </p:sp>
      </p:grpSp>
      <p:grpSp>
        <p:nvGrpSpPr>
          <p:cNvPr id="198" name="Google Shape;198;p9"/>
          <p:cNvGrpSpPr/>
          <p:nvPr/>
        </p:nvGrpSpPr>
        <p:grpSpPr>
          <a:xfrm>
            <a:off x="4456334" y="1412420"/>
            <a:ext cx="1515484" cy="2547259"/>
            <a:chOff x="1903956" y="359353"/>
            <a:chExt cx="3555672" cy="5976452"/>
          </a:xfrm>
        </p:grpSpPr>
        <p:sp>
          <p:nvSpPr>
            <p:cNvPr id="199" name="Google Shape;199;p9"/>
            <p:cNvSpPr/>
            <p:nvPr/>
          </p:nvSpPr>
          <p:spPr>
            <a:xfrm>
              <a:off x="3881264" y="359355"/>
              <a:ext cx="1578364" cy="5976450"/>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Exercise</a:t>
              </a:r>
              <a:endParaRPr sz="55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Summative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Content</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Reading</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Exercise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Videos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Must Watch</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Optional</a:t>
              </a:r>
              <a:endParaRPr/>
            </a:p>
            <a:p>
              <a:pPr marL="0" marR="0" lvl="0" indent="0" algn="l" rtl="0">
                <a:lnSpc>
                  <a:spcPct val="100000"/>
                </a:lnSpc>
                <a:spcBef>
                  <a:spcPts val="0"/>
                </a:spcBef>
                <a:spcAft>
                  <a:spcPts val="0"/>
                </a:spcAft>
                <a:buNone/>
              </a:pPr>
              <a:endParaRPr sz="550" b="0" i="0" u="none" strike="noStrike" cap="none">
                <a:solidFill>
                  <a:schemeClr val="lt1"/>
                </a:solidFill>
                <a:latin typeface="Arial"/>
                <a:ea typeface="Arial"/>
                <a:cs typeface="Arial"/>
                <a:sym typeface="Arial"/>
              </a:endParaRPr>
            </a:p>
          </p:txBody>
        </p:sp>
        <p:sp>
          <p:nvSpPr>
            <p:cNvPr id="200" name="Google Shape;200;p9"/>
            <p:cNvSpPr/>
            <p:nvPr/>
          </p:nvSpPr>
          <p:spPr>
            <a:xfrm>
              <a:off x="1903956" y="359353"/>
              <a:ext cx="1578364" cy="2873293"/>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5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Exercise</a:t>
              </a:r>
              <a:endParaRPr/>
            </a:p>
            <a:p>
              <a:pPr marL="0" marR="0" lvl="0" indent="0" algn="l"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Launch</a:t>
              </a:r>
              <a:endParaRPr/>
            </a:p>
          </p:txBody>
        </p:sp>
        <p:sp>
          <p:nvSpPr>
            <p:cNvPr id="201" name="Google Shape;201;p9"/>
            <p:cNvSpPr/>
            <p:nvPr/>
          </p:nvSpPr>
          <p:spPr>
            <a:xfrm>
              <a:off x="3482320" y="359353"/>
              <a:ext cx="398943" cy="2873292"/>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I</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 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D</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V</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N</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A</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G</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E</a:t>
              </a:r>
              <a:endParaRPr/>
            </a:p>
          </p:txBody>
        </p:sp>
      </p:grpSp>
      <p:grpSp>
        <p:nvGrpSpPr>
          <p:cNvPr id="202" name="Google Shape;202;p9"/>
          <p:cNvGrpSpPr/>
          <p:nvPr/>
        </p:nvGrpSpPr>
        <p:grpSpPr>
          <a:xfrm>
            <a:off x="6388571" y="1723452"/>
            <a:ext cx="2367842" cy="2236226"/>
            <a:chOff x="2915874" y="613775"/>
            <a:chExt cx="5555500" cy="5246698"/>
          </a:xfrm>
        </p:grpSpPr>
        <p:sp>
          <p:nvSpPr>
            <p:cNvPr id="203" name="Google Shape;203;p9"/>
            <p:cNvSpPr/>
            <p:nvPr/>
          </p:nvSpPr>
          <p:spPr>
            <a:xfrm>
              <a:off x="4918469" y="2118080"/>
              <a:ext cx="1578364" cy="2621840"/>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Launch</a:t>
              </a:r>
              <a:endParaRPr sz="5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Exercise</a:t>
              </a:r>
              <a:endParaRPr/>
            </a:p>
          </p:txBody>
        </p:sp>
        <p:sp>
          <p:nvSpPr>
            <p:cNvPr id="204" name="Google Shape;204;p9"/>
            <p:cNvSpPr/>
            <p:nvPr/>
          </p:nvSpPr>
          <p:spPr>
            <a:xfrm>
              <a:off x="5033573" y="613775"/>
              <a:ext cx="1294441" cy="1034304"/>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SIS</a:t>
              </a:r>
              <a:endParaRPr/>
            </a:p>
          </p:txBody>
        </p:sp>
        <p:sp>
          <p:nvSpPr>
            <p:cNvPr id="205" name="Google Shape;205;p9"/>
            <p:cNvSpPr/>
            <p:nvPr/>
          </p:nvSpPr>
          <p:spPr>
            <a:xfrm>
              <a:off x="6893010" y="211808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Virtual</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Reality</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LMS</a:t>
              </a:r>
              <a:endParaRPr sz="550" b="0" i="0" u="none" strike="noStrike" cap="none">
                <a:solidFill>
                  <a:srgbClr val="0070C0"/>
                </a:solidFill>
                <a:latin typeface="Arial"/>
                <a:ea typeface="Arial"/>
                <a:cs typeface="Arial"/>
                <a:sym typeface="Arial"/>
              </a:endParaRPr>
            </a:p>
          </p:txBody>
        </p:sp>
        <p:sp>
          <p:nvSpPr>
            <p:cNvPr id="206" name="Google Shape;206;p9"/>
            <p:cNvSpPr/>
            <p:nvPr/>
          </p:nvSpPr>
          <p:spPr>
            <a:xfrm>
              <a:off x="2915874" y="217954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Gamified</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LMS</a:t>
              </a:r>
              <a:endParaRPr sz="550" b="0" i="0" u="none" strike="noStrike" cap="none">
                <a:solidFill>
                  <a:srgbClr val="0070C0"/>
                </a:solidFill>
                <a:latin typeface="Arial"/>
                <a:ea typeface="Arial"/>
                <a:cs typeface="Arial"/>
                <a:sym typeface="Arial"/>
              </a:endParaRPr>
            </a:p>
          </p:txBody>
        </p:sp>
        <p:sp>
          <p:nvSpPr>
            <p:cNvPr id="207" name="Google Shape;207;p9"/>
            <p:cNvSpPr/>
            <p:nvPr/>
          </p:nvSpPr>
          <p:spPr>
            <a:xfrm>
              <a:off x="5517433" y="1648079"/>
              <a:ext cx="294644" cy="470001"/>
            </a:xfrm>
            <a:prstGeom prst="upDownArrow">
              <a:avLst>
                <a:gd name="adj1" fmla="val 50000"/>
                <a:gd name="adj2" fmla="val 50000"/>
              </a:avLst>
            </a:prstGeom>
            <a:solidFill>
              <a:schemeClr val="accent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550" b="0" i="0" u="none" strike="noStrike" cap="none">
                <a:solidFill>
                  <a:schemeClr val="lt1"/>
                </a:solidFill>
                <a:latin typeface="Arial"/>
                <a:ea typeface="Arial"/>
                <a:cs typeface="Arial"/>
                <a:sym typeface="Arial"/>
              </a:endParaRPr>
            </a:p>
          </p:txBody>
        </p:sp>
        <p:sp>
          <p:nvSpPr>
            <p:cNvPr id="208" name="Google Shape;208;p9"/>
            <p:cNvSpPr/>
            <p:nvPr/>
          </p:nvSpPr>
          <p:spPr>
            <a:xfrm>
              <a:off x="6893010" y="3474935"/>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Scenario-based</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LMS</a:t>
              </a:r>
              <a:endParaRPr sz="550" b="0" i="0" u="none" strike="noStrike" cap="none">
                <a:solidFill>
                  <a:srgbClr val="0070C0"/>
                </a:solidFill>
                <a:latin typeface="Arial"/>
                <a:ea typeface="Arial"/>
                <a:cs typeface="Arial"/>
                <a:sym typeface="Arial"/>
              </a:endParaRPr>
            </a:p>
          </p:txBody>
        </p:sp>
        <p:sp>
          <p:nvSpPr>
            <p:cNvPr id="209" name="Google Shape;209;p9"/>
            <p:cNvSpPr/>
            <p:nvPr/>
          </p:nvSpPr>
          <p:spPr>
            <a:xfrm>
              <a:off x="2915874" y="349046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Locally hosted</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Max Privacy LMS</a:t>
              </a:r>
              <a:endParaRPr sz="550" b="0" i="0" u="none" strike="noStrike" cap="none">
                <a:solidFill>
                  <a:srgbClr val="0070C0"/>
                </a:solidFill>
                <a:latin typeface="Arial"/>
                <a:ea typeface="Arial"/>
                <a:cs typeface="Arial"/>
                <a:sym typeface="Arial"/>
              </a:endParaRPr>
            </a:p>
          </p:txBody>
        </p:sp>
        <p:sp>
          <p:nvSpPr>
            <p:cNvPr id="210" name="Google Shape;210;p9"/>
            <p:cNvSpPr/>
            <p:nvPr/>
          </p:nvSpPr>
          <p:spPr>
            <a:xfrm>
              <a:off x="2915874" y="480138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Coursera</a:t>
              </a:r>
              <a:endParaRPr/>
            </a:p>
          </p:txBody>
        </p:sp>
        <p:sp>
          <p:nvSpPr>
            <p:cNvPr id="211" name="Google Shape;211;p9"/>
            <p:cNvSpPr/>
            <p:nvPr/>
          </p:nvSpPr>
          <p:spPr>
            <a:xfrm>
              <a:off x="6893010" y="4831789"/>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An LMS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Pilot</a:t>
              </a:r>
              <a:endParaRPr/>
            </a:p>
          </p:txBody>
        </p:sp>
        <p:sp>
          <p:nvSpPr>
            <p:cNvPr id="212" name="Google Shape;212;p9"/>
            <p:cNvSpPr/>
            <p:nvPr/>
          </p:nvSpPr>
          <p:spPr>
            <a:xfrm>
              <a:off x="4507510" y="2179540"/>
              <a:ext cx="398944" cy="365052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I</a:t>
              </a:r>
              <a:br>
                <a:rPr lang="en-US" sz="550" b="0" i="0" u="none" strike="noStrike" cap="none">
                  <a:solidFill>
                    <a:srgbClr val="0070C0"/>
                  </a:solidFill>
                  <a:latin typeface="Arial"/>
                  <a:ea typeface="Arial"/>
                  <a:cs typeface="Arial"/>
                  <a:sym typeface="Arial"/>
                </a:rPr>
              </a:br>
              <a:endParaRPr sz="55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D</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V</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N</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A</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G</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E</a:t>
              </a:r>
              <a:endParaRPr/>
            </a:p>
          </p:txBody>
        </p:sp>
        <p:sp>
          <p:nvSpPr>
            <p:cNvPr id="213" name="Google Shape;213;p9"/>
            <p:cNvSpPr/>
            <p:nvPr/>
          </p:nvSpPr>
          <p:spPr>
            <a:xfrm>
              <a:off x="6503264" y="2164015"/>
              <a:ext cx="398944" cy="365052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I</a:t>
              </a:r>
              <a:br>
                <a:rPr lang="en-US" sz="550" b="0" i="0" u="none" strike="noStrike" cap="none">
                  <a:solidFill>
                    <a:srgbClr val="0070C0"/>
                  </a:solidFill>
                  <a:latin typeface="Arial"/>
                  <a:ea typeface="Arial"/>
                  <a:cs typeface="Arial"/>
                  <a:sym typeface="Arial"/>
                </a:rPr>
              </a:br>
              <a:endParaRPr sz="55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D</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V</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N</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A</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G</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E</a:t>
              </a:r>
              <a:endParaRPr/>
            </a:p>
          </p:txBody>
        </p:sp>
      </p:grpSp>
      <p:pic>
        <p:nvPicPr>
          <p:cNvPr id="214" name="Google Shape;214;p9" descr="Diagram&#10;&#10;Description automatically generated"/>
          <p:cNvPicPr preferRelativeResize="0"/>
          <p:nvPr/>
        </p:nvPicPr>
        <p:blipFill rotWithShape="1">
          <a:blip r:embed="rId3">
            <a:alphaModFix/>
          </a:blip>
          <a:srcRect b="1853"/>
          <a:stretch/>
        </p:blipFill>
        <p:spPr>
          <a:xfrm>
            <a:off x="6218535" y="230234"/>
            <a:ext cx="2623670" cy="1117470"/>
          </a:xfrm>
          <a:prstGeom prst="rect">
            <a:avLst/>
          </a:prstGeom>
          <a:noFill/>
          <a:ln>
            <a:noFill/>
          </a:ln>
        </p:spPr>
      </p:pic>
      <p:sp>
        <p:nvSpPr>
          <p:cNvPr id="28" name="Google Shape;184;p8">
            <a:extLst>
              <a:ext uri="{FF2B5EF4-FFF2-40B4-BE49-F238E27FC236}">
                <a16:creationId xmlns:a16="http://schemas.microsoft.com/office/drawing/2014/main" id="{45E3A71F-264F-4A42-AC8D-859AB90B97D7}"/>
              </a:ext>
            </a:extLst>
          </p:cNvPr>
          <p:cNvSpPr/>
          <p:nvPr/>
        </p:nvSpPr>
        <p:spPr>
          <a:xfrm>
            <a:off x="4028377" y="4127426"/>
            <a:ext cx="372958" cy="307777"/>
          </a:xfrm>
          <a:prstGeom prst="triangle">
            <a:avLst>
              <a:gd name="adj" fmla="val 50000"/>
            </a:avLst>
          </a:prstGeom>
          <a:solidFill>
            <a:srgbClr val="E36C09"/>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0"/>
          <p:cNvSpPr txBox="1">
            <a:spLocks noGrp="1"/>
          </p:cNvSpPr>
          <p:nvPr>
            <p:ph type="title"/>
          </p:nvPr>
        </p:nvSpPr>
        <p:spPr>
          <a:xfrm>
            <a:off x="497303" y="250149"/>
            <a:ext cx="6799967" cy="8572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a:t>LTI Advantage</a:t>
            </a:r>
            <a:endParaRPr/>
          </a:p>
        </p:txBody>
      </p:sp>
      <p:sp>
        <p:nvSpPr>
          <p:cNvPr id="221" name="Google Shape;221;p10"/>
          <p:cNvSpPr txBox="1">
            <a:spLocks noGrp="1"/>
          </p:cNvSpPr>
          <p:nvPr>
            <p:ph type="body" idx="1"/>
          </p:nvPr>
        </p:nvSpPr>
        <p:spPr>
          <a:xfrm>
            <a:off x="497305" y="1203158"/>
            <a:ext cx="4327788" cy="3159666"/>
          </a:xfrm>
          <a:prstGeom prst="rect">
            <a:avLst/>
          </a:prstGeom>
          <a:noFill/>
          <a:ln>
            <a:noFill/>
          </a:ln>
        </p:spPr>
        <p:txBody>
          <a:bodyPr spcFirstLastPara="1" wrap="square" lIns="91425" tIns="45700" rIns="91425" bIns="45700" anchor="t" anchorCtr="0">
            <a:noAutofit/>
          </a:bodyPr>
          <a:lstStyle/>
          <a:p>
            <a:pPr marL="342900" lvl="0" indent="-139700" algn="l" rtl="0">
              <a:lnSpc>
                <a:spcPct val="100000"/>
              </a:lnSpc>
              <a:spcBef>
                <a:spcPts val="0"/>
              </a:spcBef>
              <a:spcAft>
                <a:spcPts val="0"/>
              </a:spcAft>
              <a:buClr>
                <a:srgbClr val="789C4A"/>
              </a:buClr>
              <a:buSzPts val="3200"/>
              <a:buFont typeface="Arial"/>
              <a:buNone/>
            </a:pPr>
            <a:r>
              <a:rPr lang="en-US"/>
              <a:t>Launch</a:t>
            </a:r>
            <a:endParaRPr/>
          </a:p>
          <a:p>
            <a:pPr marL="342900" lvl="0" indent="-139700" algn="l" rtl="0">
              <a:lnSpc>
                <a:spcPct val="100000"/>
              </a:lnSpc>
              <a:spcBef>
                <a:spcPts val="0"/>
              </a:spcBef>
              <a:spcAft>
                <a:spcPts val="0"/>
              </a:spcAft>
              <a:buClr>
                <a:srgbClr val="789C4A"/>
              </a:buClr>
              <a:buSzPts val="3200"/>
              <a:buFont typeface="Arial"/>
              <a:buNone/>
            </a:pPr>
            <a:r>
              <a:rPr lang="en-US"/>
              <a:t>Deep Linking</a:t>
            </a:r>
            <a:endParaRPr/>
          </a:p>
          <a:p>
            <a:pPr marL="342900" lvl="0" indent="-139700" algn="l" rtl="0">
              <a:lnSpc>
                <a:spcPct val="100000"/>
              </a:lnSpc>
              <a:spcBef>
                <a:spcPts val="0"/>
              </a:spcBef>
              <a:spcAft>
                <a:spcPts val="0"/>
              </a:spcAft>
              <a:buClr>
                <a:srgbClr val="789C4A"/>
              </a:buClr>
              <a:buSzPts val="3200"/>
              <a:buFont typeface="Arial"/>
              <a:buNone/>
            </a:pPr>
            <a:r>
              <a:rPr lang="en-US"/>
              <a:t>Names and Roles</a:t>
            </a:r>
            <a:endParaRPr/>
          </a:p>
          <a:p>
            <a:pPr marL="342900" lvl="0" indent="-139700" algn="l" rtl="0">
              <a:lnSpc>
                <a:spcPct val="100000"/>
              </a:lnSpc>
              <a:spcBef>
                <a:spcPts val="0"/>
              </a:spcBef>
              <a:spcAft>
                <a:spcPts val="0"/>
              </a:spcAft>
              <a:buClr>
                <a:srgbClr val="789C4A"/>
              </a:buClr>
              <a:buSzPts val="3200"/>
              <a:buFont typeface="Arial"/>
              <a:buNone/>
            </a:pPr>
            <a:r>
              <a:rPr lang="en-US"/>
              <a:t>Assignments and Grades</a:t>
            </a:r>
            <a:endParaRPr/>
          </a:p>
        </p:txBody>
      </p:sp>
      <p:sp>
        <p:nvSpPr>
          <p:cNvPr id="222" name="Google Shape;222;p10"/>
          <p:cNvSpPr/>
          <p:nvPr/>
        </p:nvSpPr>
        <p:spPr>
          <a:xfrm>
            <a:off x="3348646" y="4754851"/>
            <a:ext cx="1097280" cy="27829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10"/>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3B71"/>
                </a:solidFill>
                <a:latin typeface="Arial"/>
                <a:ea typeface="Arial"/>
                <a:cs typeface="Arial"/>
                <a:sym typeface="Arial"/>
              </a:rPr>
              <a:t>#NERCOMP22</a:t>
            </a:r>
            <a:endParaRPr sz="1400" b="0" i="0" u="none" strike="noStrike" cap="none">
              <a:solidFill>
                <a:srgbClr val="000000"/>
              </a:solidFill>
              <a:latin typeface="Arial"/>
              <a:ea typeface="Arial"/>
              <a:cs typeface="Arial"/>
              <a:sym typeface="Arial"/>
            </a:endParaRPr>
          </a:p>
        </p:txBody>
      </p:sp>
      <p:grpSp>
        <p:nvGrpSpPr>
          <p:cNvPr id="224" name="Google Shape;224;p10"/>
          <p:cNvGrpSpPr/>
          <p:nvPr/>
        </p:nvGrpSpPr>
        <p:grpSpPr>
          <a:xfrm>
            <a:off x="5017276" y="522198"/>
            <a:ext cx="2360845" cy="3968160"/>
            <a:chOff x="1903956" y="359353"/>
            <a:chExt cx="3555672" cy="5976452"/>
          </a:xfrm>
        </p:grpSpPr>
        <p:sp>
          <p:nvSpPr>
            <p:cNvPr id="225" name="Google Shape;225;p10"/>
            <p:cNvSpPr/>
            <p:nvPr/>
          </p:nvSpPr>
          <p:spPr>
            <a:xfrm>
              <a:off x="3881264" y="359355"/>
              <a:ext cx="1578364" cy="5976450"/>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Exercise</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Summative</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Content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   Reading</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Exercise</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Videos</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Must Watch</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   Optional</a:t>
              </a:r>
              <a:endParaRPr/>
            </a:p>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26" name="Google Shape;226;p10"/>
            <p:cNvSpPr/>
            <p:nvPr/>
          </p:nvSpPr>
          <p:spPr>
            <a:xfrm>
              <a:off x="1903956" y="359353"/>
              <a:ext cx="1578364" cy="2873293"/>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Exercise</a:t>
              </a:r>
              <a:endParaRPr/>
            </a:p>
            <a:p>
              <a:pPr marL="0" marR="0" lvl="0" indent="0" algn="l"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Launch</a:t>
              </a:r>
              <a:endParaRPr/>
            </a:p>
          </p:txBody>
        </p:sp>
        <p:sp>
          <p:nvSpPr>
            <p:cNvPr id="227" name="Google Shape;227;p10"/>
            <p:cNvSpPr/>
            <p:nvPr/>
          </p:nvSpPr>
          <p:spPr>
            <a:xfrm>
              <a:off x="3482320" y="359353"/>
              <a:ext cx="398943" cy="2873292"/>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L</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T</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I</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 A</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D</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V</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N</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T</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A</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G</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E</a:t>
              </a:r>
              <a:endParaRPr/>
            </a:p>
          </p:txBody>
        </p:sp>
      </p:grpSp>
      <p:sp>
        <p:nvSpPr>
          <p:cNvPr id="228" name="Google Shape;228;p10"/>
          <p:cNvSpPr txBox="1"/>
          <p:nvPr/>
        </p:nvSpPr>
        <p:spPr>
          <a:xfrm>
            <a:off x="4825093" y="2821993"/>
            <a:ext cx="112226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Pedagogy</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and User Experience</a:t>
            </a:r>
            <a:endParaRPr/>
          </a:p>
        </p:txBody>
      </p:sp>
      <p:sp>
        <p:nvSpPr>
          <p:cNvPr id="229" name="Google Shape;229;p10"/>
          <p:cNvSpPr/>
          <p:nvPr/>
        </p:nvSpPr>
        <p:spPr>
          <a:xfrm>
            <a:off x="5939196" y="2988129"/>
            <a:ext cx="382781" cy="351064"/>
          </a:xfrm>
          <a:prstGeom prst="rightArrow">
            <a:avLst>
              <a:gd name="adj1" fmla="val 50000"/>
              <a:gd name="adj2" fmla="val 50000"/>
            </a:avLst>
          </a:prstGeom>
          <a:solidFill>
            <a:schemeClr val="accent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 name="Google Shape;230;p10"/>
          <p:cNvSpPr txBox="1"/>
          <p:nvPr/>
        </p:nvSpPr>
        <p:spPr>
          <a:xfrm>
            <a:off x="3408162" y="999028"/>
            <a:ext cx="1122267" cy="95410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Portal</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SSO</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SIS</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Record</a:t>
            </a:r>
            <a:endParaRPr/>
          </a:p>
        </p:txBody>
      </p:sp>
      <p:sp>
        <p:nvSpPr>
          <p:cNvPr id="231" name="Google Shape;231;p10"/>
          <p:cNvSpPr/>
          <p:nvPr/>
        </p:nvSpPr>
        <p:spPr>
          <a:xfrm>
            <a:off x="4510446" y="1242086"/>
            <a:ext cx="382781" cy="351064"/>
          </a:xfrm>
          <a:prstGeom prst="rightArrow">
            <a:avLst>
              <a:gd name="adj1" fmla="val 50000"/>
              <a:gd name="adj2" fmla="val 50000"/>
            </a:avLst>
          </a:prstGeom>
          <a:solidFill>
            <a:schemeClr val="accent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524F4F"/>
      </a:dk2>
      <a:lt2>
        <a:srgbClr val="EEECE1"/>
      </a:lt2>
      <a:accent1>
        <a:srgbClr val="417CA5"/>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1195</Words>
  <Application>Microsoft Macintosh PowerPoint</Application>
  <PresentationFormat>On-screen Show (16:9)</PresentationFormat>
  <Paragraphs>360</Paragraphs>
  <Slides>27</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Corbel</vt:lpstr>
      <vt:lpstr>Arial</vt:lpstr>
      <vt:lpstr>Roboto</vt:lpstr>
      <vt:lpstr>Office Theme</vt:lpstr>
      <vt:lpstr>PowerPoint Presentation</vt:lpstr>
      <vt:lpstr>Back to the Future:  How LTI Advantage  Enables the Boutique LMS Charles R. Severance, SakaiLMS.org  Joshua Wilson, Longsight, Inc.</vt:lpstr>
      <vt:lpstr>Show of Hands</vt:lpstr>
      <vt:lpstr>Innovation Conundrum</vt:lpstr>
      <vt:lpstr>Future of Learning Summit</vt:lpstr>
      <vt:lpstr>ASU Dreamscape Learn</vt:lpstr>
      <vt:lpstr>Dreamscape in Canvas</vt:lpstr>
      <vt:lpstr>Evolution of the LMS</vt:lpstr>
      <vt:lpstr>LTI Advantage</vt:lpstr>
      <vt:lpstr>A Pluggable 2025</vt:lpstr>
      <vt:lpstr>LMS Squid Diagram 2021</vt:lpstr>
      <vt:lpstr>SakaiLMS.org R/D Impact</vt:lpstr>
      <vt:lpstr>PowerPoint Presentation</vt:lpstr>
      <vt:lpstr>Advantage: SakaiLMS.org</vt:lpstr>
      <vt:lpstr>PowerPoint Presentation</vt:lpstr>
      <vt:lpstr>Meaningful Learning</vt:lpstr>
      <vt:lpstr>PowerPoint Presentation</vt:lpstr>
      <vt:lpstr>Participatory</vt:lpstr>
      <vt:lpstr>Participatory… and Delivering</vt:lpstr>
      <vt:lpstr>Most Innovative</vt:lpstr>
      <vt:lpstr>PowerPoint Presentation</vt:lpstr>
      <vt:lpstr>Faculty &amp; Students First</vt:lpstr>
      <vt:lpstr>PowerPoint Presentation</vt:lpstr>
      <vt:lpstr>Wide Range of Sakai Services</vt:lpstr>
      <vt:lpstr>PowerPoint Presentation</vt:lpstr>
      <vt:lpstr>Sakai Plus Demo</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22</cp:revision>
  <dcterms:modified xsi:type="dcterms:W3CDTF">2022-03-08T04:08:39Z</dcterms:modified>
</cp:coreProperties>
</file>